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3" r:id="rId8"/>
    <p:sldId id="265" r:id="rId9"/>
    <p:sldId id="273" r:id="rId10"/>
    <p:sldId id="266" r:id="rId11"/>
    <p:sldId id="270" r:id="rId12"/>
    <p:sldId id="271" r:id="rId13"/>
    <p:sldId id="272" r:id="rId14"/>
    <p:sldId id="267" r:id="rId15"/>
    <p:sldId id="269"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B75B3-F451-438D-A610-70E7DDF6F12B}" v="10" dt="2023-11-05T17:22:34.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ini Goundla" userId="2b493fab412f3c97" providerId="LiveId" clId="{1A1253FA-68A8-4D69-9A92-10A85662240E}"/>
    <pc:docChg chg="custSel modSld sldOrd">
      <pc:chgData name="Hasini Goundla" userId="2b493fab412f3c97" providerId="LiveId" clId="{1A1253FA-68A8-4D69-9A92-10A85662240E}" dt="2023-11-05T18:47:16.473" v="22" actId="14100"/>
      <pc:docMkLst>
        <pc:docMk/>
      </pc:docMkLst>
      <pc:sldChg chg="ord">
        <pc:chgData name="Hasini Goundla" userId="2b493fab412f3c97" providerId="LiveId" clId="{1A1253FA-68A8-4D69-9A92-10A85662240E}" dt="2023-11-05T18:44:50.811" v="1"/>
        <pc:sldMkLst>
          <pc:docMk/>
          <pc:sldMk cId="3088281007" sldId="258"/>
        </pc:sldMkLst>
      </pc:sldChg>
      <pc:sldChg chg="ord">
        <pc:chgData name="Hasini Goundla" userId="2b493fab412f3c97" providerId="LiveId" clId="{1A1253FA-68A8-4D69-9A92-10A85662240E}" dt="2023-11-05T18:44:55.929" v="3"/>
        <pc:sldMkLst>
          <pc:docMk/>
          <pc:sldMk cId="258092129" sldId="259"/>
        </pc:sldMkLst>
      </pc:sldChg>
      <pc:sldChg chg="modSp mod">
        <pc:chgData name="Hasini Goundla" userId="2b493fab412f3c97" providerId="LiveId" clId="{1A1253FA-68A8-4D69-9A92-10A85662240E}" dt="2023-11-05T18:45:31.191" v="6" actId="207"/>
        <pc:sldMkLst>
          <pc:docMk/>
          <pc:sldMk cId="185626525" sldId="265"/>
        </pc:sldMkLst>
        <pc:spChg chg="mod">
          <ac:chgData name="Hasini Goundla" userId="2b493fab412f3c97" providerId="LiveId" clId="{1A1253FA-68A8-4D69-9A92-10A85662240E}" dt="2023-11-05T18:45:31.191" v="6" actId="207"/>
          <ac:spMkLst>
            <pc:docMk/>
            <pc:sldMk cId="185626525" sldId="265"/>
            <ac:spMk id="2" creationId="{A25A8E46-737E-6A19-1172-E5F110416456}"/>
          </ac:spMkLst>
        </pc:spChg>
      </pc:sldChg>
      <pc:sldChg chg="modSp mod">
        <pc:chgData name="Hasini Goundla" userId="2b493fab412f3c97" providerId="LiveId" clId="{1A1253FA-68A8-4D69-9A92-10A85662240E}" dt="2023-11-05T18:47:16.473" v="22" actId="14100"/>
        <pc:sldMkLst>
          <pc:docMk/>
          <pc:sldMk cId="4212552337" sldId="273"/>
        </pc:sldMkLst>
        <pc:spChg chg="mod">
          <ac:chgData name="Hasini Goundla" userId="2b493fab412f3c97" providerId="LiveId" clId="{1A1253FA-68A8-4D69-9A92-10A85662240E}" dt="2023-11-05T18:47:09.723" v="21" actId="207"/>
          <ac:spMkLst>
            <pc:docMk/>
            <pc:sldMk cId="4212552337" sldId="273"/>
            <ac:spMk id="2" creationId="{EAD55DE2-1691-F5D1-4D4A-87B99352944B}"/>
          </ac:spMkLst>
        </pc:spChg>
        <pc:picChg chg="mod">
          <ac:chgData name="Hasini Goundla" userId="2b493fab412f3c97" providerId="LiveId" clId="{1A1253FA-68A8-4D69-9A92-10A85662240E}" dt="2023-11-05T18:47:16.473" v="22" actId="14100"/>
          <ac:picMkLst>
            <pc:docMk/>
            <pc:sldMk cId="4212552337" sldId="273"/>
            <ac:picMk id="3" creationId="{8E7DF7B4-5C1C-09FC-FF1D-EB213BCB944C}"/>
          </ac:picMkLst>
        </pc:picChg>
        <pc:picChg chg="mod">
          <ac:chgData name="Hasini Goundla" userId="2b493fab412f3c97" providerId="LiveId" clId="{1A1253FA-68A8-4D69-9A92-10A85662240E}" dt="2023-11-05T18:46:57.518" v="19" actId="14100"/>
          <ac:picMkLst>
            <pc:docMk/>
            <pc:sldMk cId="4212552337" sldId="273"/>
            <ac:picMk id="5" creationId="{E8A036B6-EB53-F565-9A75-ADF7F4DAB7E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6352-D0EF-8D87-268A-9E4991605A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AF152D-0F10-715E-A500-F2FFFA633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CE7804-CCAA-9A6B-595A-D11B8A29575C}"/>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F3B13398-8288-7A77-12F3-0055FBB4F5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E8A5A9-AA7F-CD4A-7F49-71C2FA322F4A}"/>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204211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017D-5B2E-1227-2F6C-5C00B63CFF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55EF12-8945-E814-DEC5-8C111A0D4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99504C-1A7B-6BB5-E559-C7ED2A75CFCC}"/>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FAE1B7DB-855F-A558-4D46-59834E0013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134510-73F7-55ED-05C4-B602D6440C07}"/>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3270407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00EB0-748C-4329-C8DD-A315D82BEF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995593-9D8B-5922-75E3-7774C8DB40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CB79FB-FB37-470D-1FE3-EF23AE15C4FA}"/>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B78C1547-2A55-C025-590D-7FCDBA77C7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FD2C63-2C9D-1547-78B5-8CEEFFFA907F}"/>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3206084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3206-2E46-29AA-A3B8-5C9247F165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9BBB46-FD77-B8F3-A369-854213D28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0D3799-F068-BD91-8D07-B844154C6F43}"/>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29EDAE2D-73E0-DD0C-B574-3B62A31393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F107D-947A-1329-A97A-5BA38BDC9A67}"/>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3234516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0CC8-EA76-5874-C509-BD88431E1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AFB9D3-90EC-CA2D-9E1F-66E5C3A6B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BC12C-A02A-11C0-3C41-627BF64554E1}"/>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073425D9-CB58-9BF1-25C0-AAE823CA0A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83D703-5EEE-D30C-AFFD-49F7BE2D9499}"/>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92087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FB84-0C6E-A523-8C58-2E4B2591ED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D90426-A296-AD1C-F082-F53F18CDAF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9E8808-3AA2-FE20-EE11-B3796D31E6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382DC2-D9F0-5F3D-3560-5FFCC07800E6}"/>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6" name="Footer Placeholder 5">
            <a:extLst>
              <a:ext uri="{FF2B5EF4-FFF2-40B4-BE49-F238E27FC236}">
                <a16:creationId xmlns:a16="http://schemas.microsoft.com/office/drawing/2014/main" id="{27E772D8-4289-7003-534F-7BFA0CA20D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81ACB8-2F07-C8F2-D90C-772AFAE7B33D}"/>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194696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385-FB4B-D291-656A-4DFF361779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9C6A46-D3DE-9421-19F0-399587E2C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EE3FCB-D72A-2F31-B732-43D0964949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97AF2D-7B74-C76B-8ED0-4694169102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20ECCC-048E-389C-28CC-2ACDF0C4E1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1CEF6E-9EBB-6DC4-1C74-EFF26AE6F462}"/>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8" name="Footer Placeholder 7">
            <a:extLst>
              <a:ext uri="{FF2B5EF4-FFF2-40B4-BE49-F238E27FC236}">
                <a16:creationId xmlns:a16="http://schemas.microsoft.com/office/drawing/2014/main" id="{DD1EB31E-0C03-3E9A-0E79-F625961A2F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1D6383-033C-2BC0-1C68-6E1092E03F51}"/>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171863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C3A7-EAAC-DBD8-B9BF-099A8BD912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B92C4-B88A-16D8-FCC7-AC376A739B72}"/>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4" name="Footer Placeholder 3">
            <a:extLst>
              <a:ext uri="{FF2B5EF4-FFF2-40B4-BE49-F238E27FC236}">
                <a16:creationId xmlns:a16="http://schemas.microsoft.com/office/drawing/2014/main" id="{CA78B4F7-DC28-992F-1958-DE176F39FA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AA03B0-AFA3-5BA4-568C-47012AA7C8AC}"/>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1472737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6BAAC-49AA-900C-6B25-44FD60FEA3B6}"/>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3" name="Footer Placeholder 2">
            <a:extLst>
              <a:ext uri="{FF2B5EF4-FFF2-40B4-BE49-F238E27FC236}">
                <a16:creationId xmlns:a16="http://schemas.microsoft.com/office/drawing/2014/main" id="{BED83CAB-05E2-7EBF-D392-F481434513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8C0663-82F2-51E8-683A-34F3671DB0E6}"/>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264436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E028-FD7A-4944-284B-835D9941B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3A372D-4623-FC6D-3718-6BD16EAC0D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6B21FB-1E9E-90EE-E549-2B9408168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95139-4F4F-1DF2-DA7B-9B9542EDEB05}"/>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6" name="Footer Placeholder 5">
            <a:extLst>
              <a:ext uri="{FF2B5EF4-FFF2-40B4-BE49-F238E27FC236}">
                <a16:creationId xmlns:a16="http://schemas.microsoft.com/office/drawing/2014/main" id="{45B3BADF-8177-BDD6-21A9-5F52CB6ED7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0809CC-2E00-D069-D96C-642ADE2A3E79}"/>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97047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C41E-DDE4-BEC4-7381-538DFCE72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ABC82CB-2762-5C5A-3601-7F9C27809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A5FFDC-9802-F0B0-06C0-2E08B6FFC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FF1B0-B691-EF9F-8B7A-6ED434C526D3}"/>
              </a:ext>
            </a:extLst>
          </p:cNvPr>
          <p:cNvSpPr>
            <a:spLocks noGrp="1"/>
          </p:cNvSpPr>
          <p:nvPr>
            <p:ph type="dt" sz="half" idx="10"/>
          </p:nvPr>
        </p:nvSpPr>
        <p:spPr/>
        <p:txBody>
          <a:bodyPr/>
          <a:lstStyle/>
          <a:p>
            <a:fld id="{FF654B9A-70AE-45BF-8DE8-B753ECCBEE6F}" type="datetimeFigureOut">
              <a:rPr lang="en-IN" smtClean="0"/>
              <a:t>06-11-2023</a:t>
            </a:fld>
            <a:endParaRPr lang="en-IN"/>
          </a:p>
        </p:txBody>
      </p:sp>
      <p:sp>
        <p:nvSpPr>
          <p:cNvPr id="6" name="Footer Placeholder 5">
            <a:extLst>
              <a:ext uri="{FF2B5EF4-FFF2-40B4-BE49-F238E27FC236}">
                <a16:creationId xmlns:a16="http://schemas.microsoft.com/office/drawing/2014/main" id="{86B53F02-E476-97A0-8DF9-FE02CCBE2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274FD8-E9B2-7DD2-7482-4216DE363A71}"/>
              </a:ext>
            </a:extLst>
          </p:cNvPr>
          <p:cNvSpPr>
            <a:spLocks noGrp="1"/>
          </p:cNvSpPr>
          <p:nvPr>
            <p:ph type="sldNum" sz="quarter" idx="12"/>
          </p:nvPr>
        </p:nvSpPr>
        <p:spPr/>
        <p:txBody>
          <a:bodyPr/>
          <a:lstStyle/>
          <a:p>
            <a:fld id="{F4D80495-53C6-491E-99C1-3328A93A3140}" type="slidenum">
              <a:rPr lang="en-IN" smtClean="0"/>
              <a:t>‹#›</a:t>
            </a:fld>
            <a:endParaRPr lang="en-IN"/>
          </a:p>
        </p:txBody>
      </p:sp>
    </p:spTree>
    <p:extLst>
      <p:ext uri="{BB962C8B-B14F-4D97-AF65-F5344CB8AC3E}">
        <p14:creationId xmlns:p14="http://schemas.microsoft.com/office/powerpoint/2010/main" val="233603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0E694-C916-E4DB-2CB1-10D04CA6D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B404EF-7C9C-506F-8CC8-216199D69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413A7-BBFF-A1A7-9A44-F94A801C6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54B9A-70AE-45BF-8DE8-B753ECCBEE6F}" type="datetimeFigureOut">
              <a:rPr lang="en-IN" smtClean="0"/>
              <a:t>06-11-2023</a:t>
            </a:fld>
            <a:endParaRPr lang="en-IN"/>
          </a:p>
        </p:txBody>
      </p:sp>
      <p:sp>
        <p:nvSpPr>
          <p:cNvPr id="5" name="Footer Placeholder 4">
            <a:extLst>
              <a:ext uri="{FF2B5EF4-FFF2-40B4-BE49-F238E27FC236}">
                <a16:creationId xmlns:a16="http://schemas.microsoft.com/office/drawing/2014/main" id="{630D22D5-5162-96C0-4F6A-963432F00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419683-1E4E-FA95-C11D-768246E61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80495-53C6-491E-99C1-3328A93A3140}" type="slidenum">
              <a:rPr lang="en-IN" smtClean="0"/>
              <a:t>‹#›</a:t>
            </a:fld>
            <a:endParaRPr lang="en-IN"/>
          </a:p>
        </p:txBody>
      </p:sp>
    </p:spTree>
    <p:extLst>
      <p:ext uri="{BB962C8B-B14F-4D97-AF65-F5344CB8AC3E}">
        <p14:creationId xmlns:p14="http://schemas.microsoft.com/office/powerpoint/2010/main" val="354666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ihasini/2203a52086-review2"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3A124-7A60-8CC1-1A05-24FF291D2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4" y="-110321"/>
            <a:ext cx="12252384" cy="6968322"/>
          </a:xfrm>
          <a:prstGeom prst="rect">
            <a:avLst/>
          </a:prstGeom>
        </p:spPr>
      </p:pic>
      <p:sp>
        <p:nvSpPr>
          <p:cNvPr id="2" name="Title 1">
            <a:extLst>
              <a:ext uri="{FF2B5EF4-FFF2-40B4-BE49-F238E27FC236}">
                <a16:creationId xmlns:a16="http://schemas.microsoft.com/office/drawing/2014/main" id="{E779796B-E1F4-87F0-E1A1-B81AF8013D5E}"/>
              </a:ext>
            </a:extLst>
          </p:cNvPr>
          <p:cNvSpPr>
            <a:spLocks noGrp="1"/>
          </p:cNvSpPr>
          <p:nvPr>
            <p:ph type="ctrTitle"/>
          </p:nvPr>
        </p:nvSpPr>
        <p:spPr>
          <a:xfrm>
            <a:off x="319313" y="188686"/>
            <a:ext cx="11742058" cy="3512457"/>
          </a:xfrm>
        </p:spPr>
        <p:txBody>
          <a:bodyPr>
            <a:normAutofit/>
          </a:bodyPr>
          <a:lstStyle/>
          <a:p>
            <a:pPr fontAlgn="base"/>
            <a:r>
              <a:rPr lang="en-US" b="1" i="0" dirty="0">
                <a:solidFill>
                  <a:schemeClr val="accent4">
                    <a:lumMod val="60000"/>
                    <a:lumOff val="40000"/>
                  </a:schemeClr>
                </a:solidFill>
                <a:effectLst/>
                <a:latin typeface="Copperplate Gothic Light" panose="020E0507020206020404" pitchFamily="34" charset="0"/>
              </a:rPr>
              <a:t>Sleep Health and Lifestyle Dataset</a:t>
            </a:r>
            <a:br>
              <a:rPr lang="en-US" b="1" i="0" dirty="0">
                <a:solidFill>
                  <a:srgbClr val="202124"/>
                </a:solidFill>
                <a:effectLst/>
                <a:latin typeface="zeitung"/>
              </a:rPr>
            </a:br>
            <a:br>
              <a:rPr lang="en-US" dirty="0"/>
            </a:br>
            <a:endParaRPr lang="en-IN" dirty="0"/>
          </a:p>
        </p:txBody>
      </p:sp>
      <p:sp>
        <p:nvSpPr>
          <p:cNvPr id="3" name="Subtitle 2">
            <a:extLst>
              <a:ext uri="{FF2B5EF4-FFF2-40B4-BE49-F238E27FC236}">
                <a16:creationId xmlns:a16="http://schemas.microsoft.com/office/drawing/2014/main" id="{B2480E72-0C51-E05D-BF5F-5363A110BD98}"/>
              </a:ext>
            </a:extLst>
          </p:cNvPr>
          <p:cNvSpPr>
            <a:spLocks noGrp="1"/>
          </p:cNvSpPr>
          <p:nvPr>
            <p:ph type="subTitle" idx="1"/>
          </p:nvPr>
        </p:nvSpPr>
        <p:spPr>
          <a:xfrm>
            <a:off x="7170057" y="1843314"/>
            <a:ext cx="4891313" cy="2554516"/>
          </a:xfrm>
        </p:spPr>
        <p:txBody>
          <a:bodyPr>
            <a:normAutofit lnSpcReduction="10000"/>
          </a:bodyPr>
          <a:lstStyle/>
          <a:p>
            <a:r>
              <a:rPr lang="en-US" dirty="0">
                <a:latin typeface="Sitka Subheading Semibold" pitchFamily="2" charset="0"/>
              </a:rPr>
              <a:t>Presented by :</a:t>
            </a:r>
          </a:p>
          <a:p>
            <a:r>
              <a:rPr lang="en-US" dirty="0">
                <a:latin typeface="Sitka Subheading Semibold" pitchFamily="2" charset="0"/>
              </a:rPr>
              <a:t>G.SAI HASINI</a:t>
            </a:r>
          </a:p>
          <a:p>
            <a:r>
              <a:rPr lang="en-US" dirty="0">
                <a:latin typeface="Sitka Subheading Semibold" pitchFamily="2" charset="0"/>
              </a:rPr>
              <a:t>2203A52086</a:t>
            </a:r>
          </a:p>
          <a:p>
            <a:r>
              <a:rPr lang="en-US" dirty="0">
                <a:latin typeface="Sitka Subheading Semibold" pitchFamily="2" charset="0"/>
              </a:rPr>
              <a:t>TO:</a:t>
            </a:r>
          </a:p>
          <a:p>
            <a:r>
              <a:rPr lang="en-US" dirty="0">
                <a:latin typeface="Sitka Subheading Semibold" pitchFamily="2" charset="0"/>
              </a:rPr>
              <a:t>Ramesh Dadi</a:t>
            </a:r>
          </a:p>
          <a:p>
            <a:r>
              <a:rPr lang="en-US" dirty="0">
                <a:latin typeface="Sitka Subheading Semibold" pitchFamily="2" charset="0"/>
              </a:rPr>
              <a:t>faculty of STATML</a:t>
            </a:r>
          </a:p>
          <a:p>
            <a:endParaRPr lang="en-US" dirty="0"/>
          </a:p>
          <a:p>
            <a:endParaRPr lang="en-IN" dirty="0"/>
          </a:p>
        </p:txBody>
      </p:sp>
    </p:spTree>
    <p:extLst>
      <p:ext uri="{BB962C8B-B14F-4D97-AF65-F5344CB8AC3E}">
        <p14:creationId xmlns:p14="http://schemas.microsoft.com/office/powerpoint/2010/main" val="12063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4C818-C45B-0EEF-462B-BEC9666BF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7E45C30D-27FE-CFE2-24C8-63F0EE953755}"/>
              </a:ext>
            </a:extLst>
          </p:cNvPr>
          <p:cNvSpPr>
            <a:spLocks noGrp="1"/>
          </p:cNvSpPr>
          <p:nvPr>
            <p:ph type="title"/>
          </p:nvPr>
        </p:nvSpPr>
        <p:spPr>
          <a:xfrm>
            <a:off x="838200" y="492125"/>
            <a:ext cx="10515600" cy="1325563"/>
          </a:xfrm>
        </p:spPr>
        <p:txBody>
          <a:bodyPr/>
          <a:lstStyle/>
          <a:p>
            <a:r>
              <a:rPr lang="en-US" dirty="0">
                <a:solidFill>
                  <a:schemeClr val="accent4">
                    <a:lumMod val="60000"/>
                    <a:lumOff val="40000"/>
                  </a:schemeClr>
                </a:solidFill>
                <a:latin typeface="Arial Rounded MT Bold" panose="020F0704030504030204" pitchFamily="34" charset="0"/>
              </a:rPr>
              <a:t>Confusion matrix</a:t>
            </a:r>
            <a:r>
              <a:rPr lang="en-US" dirty="0">
                <a:solidFill>
                  <a:schemeClr val="bg1"/>
                </a:solidFill>
                <a:latin typeface="Arial Rounded MT Bold" panose="020F0704030504030204" pitchFamily="34" charset="0"/>
              </a:rPr>
              <a:t>:</a:t>
            </a:r>
            <a:endParaRPr lang="en-IN" dirty="0">
              <a:solidFill>
                <a:schemeClr val="bg1"/>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F3DD939D-1C4D-65E3-FC68-9D032DE704FA}"/>
              </a:ext>
            </a:extLst>
          </p:cNvPr>
          <p:cNvPicPr>
            <a:picLocks noChangeAspect="1"/>
          </p:cNvPicPr>
          <p:nvPr/>
        </p:nvPicPr>
        <p:blipFill>
          <a:blip r:embed="rId3"/>
          <a:stretch>
            <a:fillRect/>
          </a:stretch>
        </p:blipFill>
        <p:spPr>
          <a:xfrm>
            <a:off x="2009578" y="1475116"/>
            <a:ext cx="8172844" cy="4890759"/>
          </a:xfrm>
          <a:prstGeom prst="rect">
            <a:avLst/>
          </a:prstGeom>
        </p:spPr>
      </p:pic>
    </p:spTree>
    <p:extLst>
      <p:ext uri="{BB962C8B-B14F-4D97-AF65-F5344CB8AC3E}">
        <p14:creationId xmlns:p14="http://schemas.microsoft.com/office/powerpoint/2010/main" val="164067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65DE6-9121-9C56-305E-5E2625467AB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D8507C4-E9A9-AE10-A9FD-F8551036DF5C}"/>
              </a:ext>
            </a:extLst>
          </p:cNvPr>
          <p:cNvSpPr>
            <a:spLocks noGrp="1"/>
          </p:cNvSpPr>
          <p:nvPr>
            <p:ph type="title"/>
          </p:nvPr>
        </p:nvSpPr>
        <p:spPr>
          <a:xfrm>
            <a:off x="838200" y="365125"/>
            <a:ext cx="10515600" cy="3637532"/>
          </a:xfrm>
        </p:spPr>
        <p:txBody>
          <a:bodyPr>
            <a:normAutofit fontScale="90000"/>
          </a:bodyPr>
          <a:lstStyle/>
          <a:p>
            <a:pPr algn="just"/>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r>
              <a:rPr lang="en-IN" dirty="0">
                <a:solidFill>
                  <a:schemeClr val="accent4">
                    <a:lumMod val="60000"/>
                    <a:lumOff val="40000"/>
                  </a:schemeClr>
                </a:solidFill>
                <a:latin typeface="Lato" panose="020F0502020204030204" pitchFamily="34" charset="0"/>
              </a:rPr>
              <a:t>K-</a:t>
            </a:r>
            <a:r>
              <a:rPr lang="en-IN" dirty="0" err="1">
                <a:solidFill>
                  <a:schemeClr val="accent4">
                    <a:lumMod val="60000"/>
                    <a:lumOff val="40000"/>
                  </a:schemeClr>
                </a:solidFill>
                <a:latin typeface="Lato" panose="020F0502020204030204" pitchFamily="34" charset="0"/>
              </a:rPr>
              <a:t>NearestNeighbors</a:t>
            </a:r>
            <a:r>
              <a:rPr lang="en-IN" dirty="0">
                <a:solidFill>
                  <a:schemeClr val="accent4">
                    <a:lumMod val="60000"/>
                    <a:lumOff val="40000"/>
                  </a:schemeClr>
                </a:solidFill>
                <a:latin typeface="Lato" panose="020F0502020204030204" pitchFamily="34" charset="0"/>
              </a:rPr>
              <a:t>(KNN):</a:t>
            </a:r>
            <a:br>
              <a:rPr lang="en-IN" dirty="0">
                <a:solidFill>
                  <a:schemeClr val="bg1"/>
                </a:solidFill>
                <a:latin typeface="Lato" panose="020F0502020204030204" pitchFamily="34" charset="0"/>
              </a:rPr>
            </a:br>
            <a:r>
              <a:rPr lang="en-US" sz="2200" b="0" i="0" dirty="0">
                <a:solidFill>
                  <a:schemeClr val="bg1"/>
                </a:solidFill>
                <a:effectLst/>
                <a:latin typeface="Cambria" panose="02040503050406030204" pitchFamily="18" charset="0"/>
                <a:ea typeface="Cambria" panose="02040503050406030204" pitchFamily="18" charset="0"/>
              </a:rPr>
              <a:t>The K-Nearest Neighbor (KNN) algorithm is a popular machine learning technique used for classification and regression tasks. It relies on the idea that similar data points tend to have </a:t>
            </a:r>
            <a:r>
              <a:rPr lang="en-US" sz="2200" b="0" i="0" dirty="0" err="1">
                <a:solidFill>
                  <a:schemeClr val="bg1"/>
                </a:solidFill>
                <a:effectLst/>
                <a:latin typeface="Cambria" panose="02040503050406030204" pitchFamily="18" charset="0"/>
                <a:ea typeface="Cambria" panose="02040503050406030204" pitchFamily="18" charset="0"/>
              </a:rPr>
              <a:t>similarlabels</a:t>
            </a:r>
            <a:r>
              <a:rPr lang="en-US" sz="2200" dirty="0">
                <a:solidFill>
                  <a:schemeClr val="bg1"/>
                </a:solidFill>
                <a:latin typeface="Cambria" panose="02040503050406030204" pitchFamily="18" charset="0"/>
                <a:ea typeface="Cambria" panose="02040503050406030204" pitchFamily="18" charset="0"/>
              </a:rPr>
              <a:t>.</a:t>
            </a:r>
            <a:br>
              <a:rPr lang="en-US" sz="2200" dirty="0">
                <a:solidFill>
                  <a:schemeClr val="bg1"/>
                </a:solidFill>
                <a:latin typeface="Cambria" panose="02040503050406030204" pitchFamily="18" charset="0"/>
                <a:ea typeface="Cambria" panose="02040503050406030204" pitchFamily="18" charset="0"/>
              </a:rPr>
            </a:br>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br>
              <a:rPr lang="en-IN" dirty="0">
                <a:solidFill>
                  <a:schemeClr val="bg1"/>
                </a:solidFill>
                <a:latin typeface="Lato" panose="020F0502020204030204" pitchFamily="34" charset="0"/>
              </a:rPr>
            </a:br>
            <a:endParaRPr lang="en-IN" dirty="0">
              <a:solidFill>
                <a:schemeClr val="bg1"/>
              </a:solidFill>
            </a:endParaRPr>
          </a:p>
        </p:txBody>
      </p:sp>
      <p:pic>
        <p:nvPicPr>
          <p:cNvPr id="5" name="Picture 4">
            <a:extLst>
              <a:ext uri="{FF2B5EF4-FFF2-40B4-BE49-F238E27FC236}">
                <a16:creationId xmlns:a16="http://schemas.microsoft.com/office/drawing/2014/main" id="{7C61444D-D491-2ECF-28E3-078BAAB73472}"/>
              </a:ext>
            </a:extLst>
          </p:cNvPr>
          <p:cNvPicPr>
            <a:picLocks noChangeAspect="1"/>
          </p:cNvPicPr>
          <p:nvPr/>
        </p:nvPicPr>
        <p:blipFill>
          <a:blip r:embed="rId3"/>
          <a:stretch>
            <a:fillRect/>
          </a:stretch>
        </p:blipFill>
        <p:spPr>
          <a:xfrm>
            <a:off x="388189" y="2130725"/>
            <a:ext cx="3278037" cy="1622170"/>
          </a:xfrm>
          <a:prstGeom prst="rect">
            <a:avLst/>
          </a:prstGeom>
        </p:spPr>
      </p:pic>
      <p:pic>
        <p:nvPicPr>
          <p:cNvPr id="7" name="Picture 6">
            <a:extLst>
              <a:ext uri="{FF2B5EF4-FFF2-40B4-BE49-F238E27FC236}">
                <a16:creationId xmlns:a16="http://schemas.microsoft.com/office/drawing/2014/main" id="{2C5D0021-ECBE-E445-242F-F42D42F34D98}"/>
              </a:ext>
            </a:extLst>
          </p:cNvPr>
          <p:cNvPicPr>
            <a:picLocks noChangeAspect="1"/>
          </p:cNvPicPr>
          <p:nvPr/>
        </p:nvPicPr>
        <p:blipFill>
          <a:blip r:embed="rId4"/>
          <a:stretch>
            <a:fillRect/>
          </a:stretch>
        </p:blipFill>
        <p:spPr>
          <a:xfrm>
            <a:off x="3830128" y="2130725"/>
            <a:ext cx="7624432" cy="4327648"/>
          </a:xfrm>
          <a:prstGeom prst="rect">
            <a:avLst/>
          </a:prstGeom>
        </p:spPr>
      </p:pic>
    </p:spTree>
    <p:extLst>
      <p:ext uri="{BB962C8B-B14F-4D97-AF65-F5344CB8AC3E}">
        <p14:creationId xmlns:p14="http://schemas.microsoft.com/office/powerpoint/2010/main" val="2770714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141A0-C893-FD31-5463-4239D7A61D0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10BA8C6-6605-9A7E-D93D-FDD3B331AEB9}"/>
              </a:ext>
            </a:extLst>
          </p:cNvPr>
          <p:cNvSpPr>
            <a:spLocks noGrp="1"/>
          </p:cNvSpPr>
          <p:nvPr>
            <p:ph type="title"/>
          </p:nvPr>
        </p:nvSpPr>
        <p:spPr/>
        <p:txBody>
          <a:bodyPr>
            <a:normAutofit fontScale="90000"/>
          </a:bodyPr>
          <a:lstStyle/>
          <a:p>
            <a:r>
              <a:rPr lang="en-IN" sz="4400" b="0" dirty="0">
                <a:solidFill>
                  <a:schemeClr val="accent4">
                    <a:lumMod val="60000"/>
                    <a:lumOff val="40000"/>
                  </a:schemeClr>
                </a:solidFill>
                <a:effectLst/>
                <a:latin typeface="Copperplate Gothic Bold" panose="020E0705020206020404" pitchFamily="34" charset="0"/>
                <a:ea typeface="Cascadia Mono" panose="020B0609020000020004" pitchFamily="49" charset="0"/>
                <a:cs typeface="Cascadia Mono" panose="020B0609020000020004" pitchFamily="49" charset="0"/>
              </a:rPr>
              <a:t>Bootstrapped Logistic Regression</a:t>
            </a:r>
            <a:r>
              <a:rPr lang="en-IN" sz="4400" b="0" dirty="0">
                <a:solidFill>
                  <a:schemeClr val="bg1"/>
                </a:solidFill>
                <a:effectLst/>
                <a:latin typeface="Copperplate Gothic Bold" panose="020E0705020206020404" pitchFamily="34" charset="0"/>
                <a:ea typeface="Cascadia Mono" panose="020B0609020000020004" pitchFamily="49" charset="0"/>
                <a:cs typeface="Cascadia Mono" panose="020B0609020000020004" pitchFamily="49" charset="0"/>
              </a:rPr>
              <a:t>:</a:t>
            </a:r>
            <a:br>
              <a:rPr lang="en-IN" sz="4400" b="0" dirty="0">
                <a:solidFill>
                  <a:schemeClr val="bg1"/>
                </a:solidFill>
                <a:effectLst/>
                <a:latin typeface="Copperplate Gothic Bold" panose="020E0705020206020404" pitchFamily="34" charset="0"/>
                <a:ea typeface="Cascadia Mono" panose="020B0609020000020004" pitchFamily="49" charset="0"/>
                <a:cs typeface="Cascadia Mono" panose="020B0609020000020004" pitchFamily="49" charset="0"/>
              </a:rPr>
            </a:br>
            <a:r>
              <a:rPr lang="en-US" sz="2200" b="0" i="0" dirty="0">
                <a:solidFill>
                  <a:schemeClr val="bg1"/>
                </a:solidFill>
                <a:effectLst/>
                <a:latin typeface="Sitka Subheading Semibold" pitchFamily="2" charset="0"/>
              </a:rPr>
              <a:t>Bootstrapping is rapidly becoming a popular alternative tool to estimate parameters and standard errors for logistic regression model.</a:t>
            </a:r>
            <a:br>
              <a:rPr lang="en-IN" sz="4400" b="0" dirty="0">
                <a:solidFill>
                  <a:schemeClr val="bg1"/>
                </a:solidFill>
                <a:effectLst/>
                <a:latin typeface="Copperplate Gothic Bold" panose="020E0705020206020404" pitchFamily="34" charset="0"/>
                <a:ea typeface="Cascadia Mono" panose="020B0609020000020004" pitchFamily="49" charset="0"/>
                <a:cs typeface="Cascadia Mono" panose="020B0609020000020004" pitchFamily="49" charset="0"/>
              </a:rPr>
            </a:br>
            <a:r>
              <a:rPr lang="en-US" sz="2200" b="0" i="0" dirty="0">
                <a:solidFill>
                  <a:schemeClr val="bg1"/>
                </a:solidFill>
                <a:effectLst/>
                <a:latin typeface="Georgia" panose="02040502050405020303" pitchFamily="18" charset="0"/>
              </a:rPr>
              <a:t>Bootstrap is a computer intensive method that can be used to estimate variability of estimators, estimate probabilities and quantile related to test statistics or to construct confidence intervals, explore the shape of distribution of estimators</a:t>
            </a:r>
            <a:endParaRPr lang="en-IN" sz="2200" dirty="0">
              <a:solidFill>
                <a:schemeClr val="bg1"/>
              </a:solidFill>
              <a:latin typeface="Georgia" panose="02040502050405020303" pitchFamily="18" charset="0"/>
            </a:endParaRPr>
          </a:p>
        </p:txBody>
      </p:sp>
      <p:pic>
        <p:nvPicPr>
          <p:cNvPr id="7" name="Picture 6">
            <a:extLst>
              <a:ext uri="{FF2B5EF4-FFF2-40B4-BE49-F238E27FC236}">
                <a16:creationId xmlns:a16="http://schemas.microsoft.com/office/drawing/2014/main" id="{3E958C48-BE94-76AF-781F-EEBC1BCC995F}"/>
              </a:ext>
            </a:extLst>
          </p:cNvPr>
          <p:cNvPicPr>
            <a:picLocks noChangeAspect="1"/>
          </p:cNvPicPr>
          <p:nvPr/>
        </p:nvPicPr>
        <p:blipFill>
          <a:blip r:embed="rId3"/>
          <a:stretch>
            <a:fillRect/>
          </a:stretch>
        </p:blipFill>
        <p:spPr>
          <a:xfrm>
            <a:off x="1866309" y="2199736"/>
            <a:ext cx="8459381" cy="4430110"/>
          </a:xfrm>
          <a:prstGeom prst="rect">
            <a:avLst/>
          </a:prstGeom>
        </p:spPr>
      </p:pic>
    </p:spTree>
    <p:extLst>
      <p:ext uri="{BB962C8B-B14F-4D97-AF65-F5344CB8AC3E}">
        <p14:creationId xmlns:p14="http://schemas.microsoft.com/office/powerpoint/2010/main" val="3733798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6C581-C1D4-E536-2248-0E9CCF55A9AC}"/>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6834F8-3F20-85E4-39ED-252212356292}"/>
              </a:ext>
            </a:extLst>
          </p:cNvPr>
          <p:cNvSpPr>
            <a:spLocks noGrp="1"/>
          </p:cNvSpPr>
          <p:nvPr>
            <p:ph type="title"/>
          </p:nvPr>
        </p:nvSpPr>
        <p:spPr/>
        <p:txBody>
          <a:bodyPr/>
          <a:lstStyle/>
          <a:p>
            <a:r>
              <a:rPr lang="en-IN" sz="4400" dirty="0">
                <a:solidFill>
                  <a:schemeClr val="accent4">
                    <a:lumMod val="60000"/>
                    <a:lumOff val="40000"/>
                  </a:schemeClr>
                </a:solidFill>
                <a:latin typeface="Copperplate Gothic Bold" panose="020E0705020206020404" pitchFamily="34" charset="0"/>
              </a:rPr>
              <a:t>Bootstrapped </a:t>
            </a:r>
            <a:r>
              <a:rPr lang="en-IN" sz="4400" dirty="0" err="1">
                <a:solidFill>
                  <a:schemeClr val="accent4">
                    <a:lumMod val="60000"/>
                    <a:lumOff val="40000"/>
                  </a:schemeClr>
                </a:solidFill>
                <a:latin typeface="Copperplate Gothic Bold" panose="020E0705020206020404" pitchFamily="34" charset="0"/>
              </a:rPr>
              <a:t>svm</a:t>
            </a:r>
            <a:r>
              <a:rPr lang="en-IN" sz="4400" dirty="0">
                <a:solidFill>
                  <a:schemeClr val="accent4">
                    <a:lumMod val="60000"/>
                    <a:lumOff val="40000"/>
                  </a:schemeClr>
                </a:solidFill>
                <a:latin typeface="Copperplate Gothic Bold" panose="020E0705020206020404" pitchFamily="34" charset="0"/>
              </a:rPr>
              <a:t>:</a:t>
            </a:r>
            <a:br>
              <a:rPr lang="en-IN" sz="4400" b="0" dirty="0">
                <a:solidFill>
                  <a:schemeClr val="bg1"/>
                </a:solidFill>
                <a:effectLst/>
                <a:latin typeface="Copperplate Gothic Bold" panose="020E0705020206020404" pitchFamily="34" charset="0"/>
              </a:rPr>
            </a:br>
            <a:endParaRPr lang="en-IN" dirty="0"/>
          </a:p>
        </p:txBody>
      </p:sp>
      <p:pic>
        <p:nvPicPr>
          <p:cNvPr id="5" name="Picture 4">
            <a:extLst>
              <a:ext uri="{FF2B5EF4-FFF2-40B4-BE49-F238E27FC236}">
                <a16:creationId xmlns:a16="http://schemas.microsoft.com/office/drawing/2014/main" id="{CCCA22FB-B001-0455-ABCA-1BCDEB899FD0}"/>
              </a:ext>
            </a:extLst>
          </p:cNvPr>
          <p:cNvPicPr>
            <a:picLocks noChangeAspect="1"/>
          </p:cNvPicPr>
          <p:nvPr/>
        </p:nvPicPr>
        <p:blipFill>
          <a:blip r:embed="rId3"/>
          <a:stretch>
            <a:fillRect/>
          </a:stretch>
        </p:blipFill>
        <p:spPr>
          <a:xfrm>
            <a:off x="1837730" y="1406106"/>
            <a:ext cx="8516539" cy="5328530"/>
          </a:xfrm>
          <a:prstGeom prst="rect">
            <a:avLst/>
          </a:prstGeom>
        </p:spPr>
      </p:pic>
    </p:spTree>
    <p:extLst>
      <p:ext uri="{BB962C8B-B14F-4D97-AF65-F5344CB8AC3E}">
        <p14:creationId xmlns:p14="http://schemas.microsoft.com/office/powerpoint/2010/main" val="401164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87919-FD12-7574-7787-8401FD067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D3EF93-D027-CDE5-BE92-938FCB1D0736}"/>
              </a:ext>
            </a:extLst>
          </p:cNvPr>
          <p:cNvSpPr>
            <a:spLocks noGrp="1"/>
          </p:cNvSpPr>
          <p:nvPr>
            <p:ph type="title"/>
          </p:nvPr>
        </p:nvSpPr>
        <p:spPr>
          <a:xfrm>
            <a:off x="533400" y="111125"/>
            <a:ext cx="10515600" cy="3584575"/>
          </a:xfrm>
        </p:spPr>
        <p:txBody>
          <a:bodyPr>
            <a:normAutofit/>
          </a:bodyPr>
          <a:lstStyle/>
          <a:p>
            <a:r>
              <a:rPr lang="en-US" dirty="0">
                <a:solidFill>
                  <a:schemeClr val="accent4">
                    <a:lumMod val="60000"/>
                    <a:lumOff val="40000"/>
                  </a:schemeClr>
                </a:solidFill>
                <a:latin typeface="Arial Rounded MT Bold" panose="020F0704030504030204" pitchFamily="34" charset="0"/>
              </a:rPr>
              <a:t>Conclusion:</a:t>
            </a:r>
            <a:br>
              <a:rPr lang="en-US" dirty="0">
                <a:latin typeface="Arial Rounded MT Bold" panose="020F0704030504030204" pitchFamily="34" charset="0"/>
              </a:rPr>
            </a:br>
            <a:br>
              <a:rPr lang="en-US" dirty="0">
                <a:solidFill>
                  <a:schemeClr val="bg1"/>
                </a:solidFill>
                <a:latin typeface="Arial Rounded MT Bold" panose="020F0704030504030204" pitchFamily="34" charset="0"/>
              </a:rPr>
            </a:br>
            <a:r>
              <a:rPr lang="en-US" sz="2700" b="0" i="0" dirty="0">
                <a:solidFill>
                  <a:schemeClr val="bg1"/>
                </a:solidFill>
                <a:effectLst/>
                <a:latin typeface="-apple-system"/>
              </a:rPr>
              <a:t>The </a:t>
            </a:r>
            <a:r>
              <a:rPr lang="en-US" sz="2700" b="1" i="0" dirty="0">
                <a:solidFill>
                  <a:schemeClr val="bg1"/>
                </a:solidFill>
                <a:effectLst/>
                <a:latin typeface="-apple-system"/>
              </a:rPr>
              <a:t>Sleep Health and Lifestyle Dataset</a:t>
            </a:r>
            <a:r>
              <a:rPr lang="en-US" sz="2700" b="0" i="0" dirty="0">
                <a:solidFill>
                  <a:schemeClr val="bg1"/>
                </a:solidFill>
                <a:effectLst/>
                <a:latin typeface="-apple-system"/>
              </a:rPr>
              <a:t> is a comprehensive dataset that provides valuable insights into sleep patterns and daily habits</a:t>
            </a:r>
            <a:br>
              <a:rPr lang="en-US" dirty="0">
                <a:solidFill>
                  <a:schemeClr val="bg1"/>
                </a:solidFill>
                <a:latin typeface="Arial Rounded MT Bold" panose="020F0704030504030204" pitchFamily="34" charset="0"/>
              </a:rPr>
            </a:br>
            <a:r>
              <a:rPr lang="en-US" dirty="0">
                <a:solidFill>
                  <a:schemeClr val="bg1"/>
                </a:solidFill>
                <a:latin typeface="Arial Rounded MT Bold" panose="020F0704030504030204" pitchFamily="34" charset="0"/>
              </a:rPr>
              <a:t> </a:t>
            </a:r>
            <a:r>
              <a:rPr lang="en-US" sz="1800" b="1" dirty="0">
                <a:solidFill>
                  <a:schemeClr val="bg1"/>
                </a:solidFill>
                <a:latin typeface="Arial Rounded MT Bold" panose="020F0704030504030204" pitchFamily="34" charset="0"/>
              </a:rPr>
              <a:t>B</a:t>
            </a:r>
            <a:r>
              <a:rPr lang="en-US" sz="1800" dirty="0">
                <a:solidFill>
                  <a:schemeClr val="bg1"/>
                </a:solidFill>
                <a:latin typeface="Arial Rounded MT Bold" panose="020F0704030504030204" pitchFamily="34" charset="0"/>
              </a:rPr>
              <a:t>y </a:t>
            </a:r>
            <a:r>
              <a:rPr lang="en-US" sz="1800" dirty="0" err="1">
                <a:solidFill>
                  <a:schemeClr val="bg1"/>
                </a:solidFill>
                <a:latin typeface="Arial Rounded MT Bold" panose="020F0704030504030204" pitchFamily="34" charset="0"/>
              </a:rPr>
              <a:t>svm</a:t>
            </a:r>
            <a:r>
              <a:rPr lang="en-US" sz="1800" dirty="0">
                <a:solidFill>
                  <a:schemeClr val="bg1"/>
                </a:solidFill>
                <a:latin typeface="Arial Rounded MT Bold" panose="020F0704030504030204" pitchFamily="34" charset="0"/>
              </a:rPr>
              <a:t> ,</a:t>
            </a:r>
            <a:r>
              <a:rPr lang="en-US" sz="1800" dirty="0" err="1">
                <a:solidFill>
                  <a:schemeClr val="bg1"/>
                </a:solidFill>
                <a:latin typeface="Arial Rounded MT Bold" panose="020F0704030504030204" pitchFamily="34" charset="0"/>
              </a:rPr>
              <a:t>logestric</a:t>
            </a:r>
            <a:r>
              <a:rPr lang="en-US" sz="1800" dirty="0">
                <a:solidFill>
                  <a:schemeClr val="bg1"/>
                </a:solidFill>
                <a:latin typeface="Arial Rounded MT Bold" panose="020F0704030504030204" pitchFamily="34" charset="0"/>
              </a:rPr>
              <a:t> regression and </a:t>
            </a:r>
            <a:r>
              <a:rPr lang="en-IN" sz="1600" dirty="0">
                <a:solidFill>
                  <a:schemeClr val="bg1"/>
                </a:solidFill>
                <a:latin typeface="Arial Rounded MT Bold" panose="020F0704030504030204" pitchFamily="34" charset="0"/>
              </a:rPr>
              <a:t>K-</a:t>
            </a:r>
            <a:r>
              <a:rPr lang="en-IN" sz="1600" dirty="0" err="1">
                <a:solidFill>
                  <a:schemeClr val="bg1"/>
                </a:solidFill>
                <a:latin typeface="Arial Rounded MT Bold" panose="020F0704030504030204" pitchFamily="34" charset="0"/>
              </a:rPr>
              <a:t>NearestNeighbors</a:t>
            </a:r>
            <a:r>
              <a:rPr lang="en-IN" sz="1600" dirty="0">
                <a:solidFill>
                  <a:schemeClr val="bg1"/>
                </a:solidFill>
                <a:latin typeface="Arial Rounded MT Bold" panose="020F0704030504030204" pitchFamily="34" charset="0"/>
              </a:rPr>
              <a:t>(KNN)</a:t>
            </a:r>
            <a:br>
              <a:rPr lang="en-IN" sz="1600" dirty="0">
                <a:solidFill>
                  <a:schemeClr val="bg1"/>
                </a:solidFill>
                <a:latin typeface="Arial Rounded MT Bold" panose="020F0704030504030204" pitchFamily="34" charset="0"/>
              </a:rPr>
            </a:br>
            <a:r>
              <a:rPr lang="en-IN" sz="1600" b="0" dirty="0">
                <a:solidFill>
                  <a:schemeClr val="bg1"/>
                </a:solidFill>
                <a:effectLst/>
                <a:latin typeface="Arial Rounded MT Bold" panose="020F0704030504030204" pitchFamily="34" charset="0"/>
                <a:ea typeface="Cascadia Mono" panose="020B0609020000020004" pitchFamily="49" charset="0"/>
                <a:cs typeface="Cascadia Mono" panose="020B0609020000020004" pitchFamily="49" charset="0"/>
              </a:rPr>
              <a:t>Bootstrapped Logistic Regression</a:t>
            </a:r>
            <a:br>
              <a:rPr lang="en-IN" sz="1600" b="0" dirty="0">
                <a:solidFill>
                  <a:schemeClr val="bg1"/>
                </a:solidFill>
                <a:effectLst/>
                <a:latin typeface="Arial Rounded MT Bold" panose="020F0704030504030204" pitchFamily="34" charset="0"/>
                <a:ea typeface="Cascadia Mono" panose="020B0609020000020004" pitchFamily="49" charset="0"/>
                <a:cs typeface="Cascadia Mono" panose="020B0609020000020004" pitchFamily="49" charset="0"/>
              </a:rPr>
            </a:br>
            <a:r>
              <a:rPr lang="en-IN" sz="1600" dirty="0">
                <a:solidFill>
                  <a:schemeClr val="bg1"/>
                </a:solidFill>
                <a:latin typeface="Arial Rounded MT Bold" panose="020F0704030504030204" pitchFamily="34" charset="0"/>
              </a:rPr>
              <a:t>Bootstrapped </a:t>
            </a:r>
            <a:r>
              <a:rPr lang="en-IN" sz="1600" dirty="0" err="1">
                <a:solidFill>
                  <a:schemeClr val="bg1"/>
                </a:solidFill>
                <a:latin typeface="Arial Rounded MT Bold" panose="020F0704030504030204" pitchFamily="34" charset="0"/>
              </a:rPr>
              <a:t>svm</a:t>
            </a:r>
            <a:br>
              <a:rPr lang="en-IN" sz="1600" b="0" dirty="0">
                <a:solidFill>
                  <a:schemeClr val="bg1"/>
                </a:solidFill>
                <a:effectLst/>
                <a:latin typeface="Arial Rounded MT Bold" panose="020F0704030504030204" pitchFamily="34" charset="0"/>
              </a:rPr>
            </a:br>
            <a:endParaRPr lang="en-IN" sz="1600" dirty="0">
              <a:solidFill>
                <a:schemeClr val="bg1"/>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886C5067-631F-F2CC-BC3B-5DF3DA1B9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3278039"/>
            <a:ext cx="4300267" cy="3486088"/>
          </a:xfrm>
          <a:prstGeom prst="rect">
            <a:avLst/>
          </a:prstGeom>
        </p:spPr>
      </p:pic>
      <p:pic>
        <p:nvPicPr>
          <p:cNvPr id="5" name="Picture 4">
            <a:extLst>
              <a:ext uri="{FF2B5EF4-FFF2-40B4-BE49-F238E27FC236}">
                <a16:creationId xmlns:a16="http://schemas.microsoft.com/office/drawing/2014/main" id="{72550300-D2AF-9BD7-D33B-1F3E12E72E02}"/>
              </a:ext>
            </a:extLst>
          </p:cNvPr>
          <p:cNvPicPr>
            <a:picLocks noChangeAspect="1"/>
          </p:cNvPicPr>
          <p:nvPr/>
        </p:nvPicPr>
        <p:blipFill>
          <a:blip r:embed="rId4"/>
          <a:stretch>
            <a:fillRect/>
          </a:stretch>
        </p:blipFill>
        <p:spPr>
          <a:xfrm>
            <a:off x="5233788" y="3278039"/>
            <a:ext cx="5019808" cy="3256544"/>
          </a:xfrm>
          <a:prstGeom prst="rect">
            <a:avLst/>
          </a:prstGeom>
        </p:spPr>
      </p:pic>
    </p:spTree>
    <p:extLst>
      <p:ext uri="{BB962C8B-B14F-4D97-AF65-F5344CB8AC3E}">
        <p14:creationId xmlns:p14="http://schemas.microsoft.com/office/powerpoint/2010/main" val="159192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D81B8-0DD4-14A9-CFEC-931F7188E385}"/>
              </a:ext>
            </a:extLst>
          </p:cNvPr>
          <p:cNvPicPr>
            <a:picLocks noChangeAspect="1"/>
          </p:cNvPicPr>
          <p:nvPr/>
        </p:nvPicPr>
        <p:blipFill>
          <a:blip r:embed="rId2"/>
          <a:stretch>
            <a:fillRect/>
          </a:stretch>
        </p:blipFill>
        <p:spPr>
          <a:xfrm>
            <a:off x="-1" y="0"/>
            <a:ext cx="12275389" cy="6858000"/>
          </a:xfrm>
          <a:prstGeom prst="rect">
            <a:avLst/>
          </a:prstGeom>
        </p:spPr>
      </p:pic>
      <p:sp>
        <p:nvSpPr>
          <p:cNvPr id="2" name="Title 1">
            <a:extLst>
              <a:ext uri="{FF2B5EF4-FFF2-40B4-BE49-F238E27FC236}">
                <a16:creationId xmlns:a16="http://schemas.microsoft.com/office/drawing/2014/main" id="{88A85818-78E8-577D-AC31-D2EF88A374BC}"/>
              </a:ext>
            </a:extLst>
          </p:cNvPr>
          <p:cNvSpPr>
            <a:spLocks noGrp="1"/>
          </p:cNvSpPr>
          <p:nvPr>
            <p:ph type="title"/>
          </p:nvPr>
        </p:nvSpPr>
        <p:spPr>
          <a:xfrm>
            <a:off x="838200" y="974785"/>
            <a:ext cx="10515600" cy="4339087"/>
          </a:xfrm>
        </p:spPr>
        <p:txBody>
          <a:bodyPr>
            <a:noAutofit/>
          </a:bodyPr>
          <a:lstStyle/>
          <a:p>
            <a:r>
              <a:rPr lang="en-US" sz="2400" dirty="0">
                <a:solidFill>
                  <a:schemeClr val="tx2">
                    <a:lumMod val="20000"/>
                    <a:lumOff val="80000"/>
                  </a:schemeClr>
                </a:solidFill>
                <a:effectLst/>
                <a:latin typeface="Inter"/>
              </a:rPr>
              <a:t>This dataset provides a rich source of information for exploring the impact of various lifestyle factors on sleep health. Analyzing this data can yield valuable insights and assist in developing strategies to improve sleep quality and overall well-being.</a:t>
            </a:r>
            <a:br>
              <a:rPr lang="en-US" sz="2400" dirty="0">
                <a:solidFill>
                  <a:schemeClr val="tx2">
                    <a:lumMod val="20000"/>
                    <a:lumOff val="80000"/>
                  </a:schemeClr>
                </a:solidFill>
                <a:effectLst/>
                <a:latin typeface="Inter"/>
              </a:rPr>
            </a:br>
            <a:br>
              <a:rPr lang="en-US" sz="3600" b="0" i="0" dirty="0">
                <a:solidFill>
                  <a:schemeClr val="tx2">
                    <a:lumMod val="20000"/>
                    <a:lumOff val="80000"/>
                  </a:schemeClr>
                </a:solidFill>
                <a:effectLst/>
                <a:latin typeface="Inter"/>
              </a:rPr>
            </a:br>
            <a:endParaRPr lang="en-IN" sz="3600" dirty="0">
              <a:solidFill>
                <a:schemeClr val="tx2">
                  <a:lumMod val="20000"/>
                  <a:lumOff val="80000"/>
                </a:schemeClr>
              </a:solidFill>
            </a:endParaRPr>
          </a:p>
        </p:txBody>
      </p:sp>
      <p:pic>
        <p:nvPicPr>
          <p:cNvPr id="5" name="Picture 4">
            <a:extLst>
              <a:ext uri="{FF2B5EF4-FFF2-40B4-BE49-F238E27FC236}">
                <a16:creationId xmlns:a16="http://schemas.microsoft.com/office/drawing/2014/main" id="{0CEEA30D-C0CD-2ED8-D4A5-35A79D4DE775}"/>
              </a:ext>
            </a:extLst>
          </p:cNvPr>
          <p:cNvPicPr>
            <a:picLocks noChangeAspect="1"/>
          </p:cNvPicPr>
          <p:nvPr/>
        </p:nvPicPr>
        <p:blipFill>
          <a:blip r:embed="rId3"/>
          <a:stretch>
            <a:fillRect/>
          </a:stretch>
        </p:blipFill>
        <p:spPr>
          <a:xfrm>
            <a:off x="2932981" y="3200400"/>
            <a:ext cx="5831458" cy="3629499"/>
          </a:xfrm>
          <a:prstGeom prst="rect">
            <a:avLst/>
          </a:prstGeom>
        </p:spPr>
      </p:pic>
    </p:spTree>
    <p:extLst>
      <p:ext uri="{BB962C8B-B14F-4D97-AF65-F5344CB8AC3E}">
        <p14:creationId xmlns:p14="http://schemas.microsoft.com/office/powerpoint/2010/main" val="364554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D17C2-0247-2090-EB19-6A697D22EB5A}"/>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F7AB8EE-E71B-1830-2EC8-2FD439BE9BA9}"/>
              </a:ext>
            </a:extLst>
          </p:cNvPr>
          <p:cNvSpPr>
            <a:spLocks noGrp="1"/>
          </p:cNvSpPr>
          <p:nvPr>
            <p:ph type="title"/>
          </p:nvPr>
        </p:nvSpPr>
        <p:spPr>
          <a:xfrm>
            <a:off x="838200" y="365125"/>
            <a:ext cx="10515600" cy="3673475"/>
          </a:xfrm>
        </p:spPr>
        <p:txBody>
          <a:bodyPr/>
          <a:lstStyle/>
          <a:p>
            <a:r>
              <a:rPr lang="en-US" dirty="0" err="1">
                <a:solidFill>
                  <a:schemeClr val="accent4">
                    <a:lumMod val="60000"/>
                    <a:lumOff val="40000"/>
                  </a:schemeClr>
                </a:solidFill>
                <a:latin typeface="Arial Rounded MT Bold" panose="020F0704030504030204" pitchFamily="34" charset="0"/>
              </a:rPr>
              <a:t>Github.link</a:t>
            </a:r>
            <a:r>
              <a:rPr lang="en-US" dirty="0">
                <a:solidFill>
                  <a:schemeClr val="accent4">
                    <a:lumMod val="60000"/>
                    <a:lumOff val="40000"/>
                  </a:schemeClr>
                </a:solidFill>
                <a:latin typeface="Arial Rounded MT Bold" panose="020F0704030504030204" pitchFamily="34" charset="0"/>
              </a:rPr>
              <a:t>:</a:t>
            </a:r>
            <a:br>
              <a:rPr lang="en-US" dirty="0">
                <a:solidFill>
                  <a:schemeClr val="accent4">
                    <a:lumMod val="60000"/>
                    <a:lumOff val="40000"/>
                  </a:schemeClr>
                </a:solidFill>
                <a:latin typeface="Arial Rounded MT Bold" panose="020F0704030504030204" pitchFamily="34" charset="0"/>
              </a:rPr>
            </a:br>
            <a:r>
              <a:rPr lang="en-US" dirty="0">
                <a:solidFill>
                  <a:schemeClr val="bg1"/>
                </a:solidFill>
                <a:latin typeface="Arial Rounded MT Bold" panose="020F0704030504030204" pitchFamily="34" charset="0"/>
                <a:hlinkClick r:id="rId3"/>
              </a:rPr>
              <a:t>https://github.com/Saihasini/2203a52086-review2</a:t>
            </a:r>
            <a:br>
              <a:rPr lang="en-US" dirty="0">
                <a:solidFill>
                  <a:schemeClr val="bg1"/>
                </a:solidFill>
                <a:latin typeface="Arial Rounded MT Bold" panose="020F0704030504030204" pitchFamily="34" charset="0"/>
              </a:rPr>
            </a:br>
            <a:endParaRPr lang="en-IN"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81988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B9AA8D-611C-BA05-1038-A310A3A8C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9" y="0"/>
            <a:ext cx="12351657" cy="6858000"/>
          </a:xfrm>
          <a:prstGeom prst="rect">
            <a:avLst/>
          </a:prstGeom>
        </p:spPr>
      </p:pic>
      <p:sp>
        <p:nvSpPr>
          <p:cNvPr id="2" name="Title 1">
            <a:extLst>
              <a:ext uri="{FF2B5EF4-FFF2-40B4-BE49-F238E27FC236}">
                <a16:creationId xmlns:a16="http://schemas.microsoft.com/office/drawing/2014/main" id="{A0D3321C-310B-B03F-0A9D-3B9D5D9CB680}"/>
              </a:ext>
            </a:extLst>
          </p:cNvPr>
          <p:cNvSpPr>
            <a:spLocks noGrp="1"/>
          </p:cNvSpPr>
          <p:nvPr>
            <p:ph type="title"/>
          </p:nvPr>
        </p:nvSpPr>
        <p:spPr>
          <a:xfrm>
            <a:off x="703942" y="152713"/>
            <a:ext cx="6241143" cy="624114"/>
          </a:xfrm>
        </p:spPr>
        <p:txBody>
          <a:bodyPr>
            <a:normAutofit fontScale="90000"/>
          </a:bodyPr>
          <a:lstStyle/>
          <a:p>
            <a:r>
              <a:rPr lang="en-US" dirty="0"/>
              <a:t>                     </a:t>
            </a:r>
            <a:r>
              <a:rPr lang="en-US" dirty="0">
                <a:solidFill>
                  <a:schemeClr val="accent4">
                    <a:lumMod val="60000"/>
                    <a:lumOff val="40000"/>
                  </a:schemeClr>
                </a:solidFill>
                <a:latin typeface="Copperplate Gothic Bold" panose="020E0705020206020404" pitchFamily="34" charset="0"/>
              </a:rPr>
              <a:t>INTRODUCTION:</a:t>
            </a:r>
            <a:r>
              <a:rPr lang="en-US" dirty="0">
                <a:latin typeface="Engravers MT" panose="02090707080505020304" pitchFamily="18" charset="0"/>
              </a:rPr>
              <a:t> </a:t>
            </a:r>
            <a:endParaRPr lang="en-IN" dirty="0">
              <a:latin typeface="Engravers MT" panose="02090707080505020304" pitchFamily="18" charset="0"/>
            </a:endParaRPr>
          </a:p>
        </p:txBody>
      </p:sp>
      <p:sp>
        <p:nvSpPr>
          <p:cNvPr id="3" name="Content Placeholder 2">
            <a:extLst>
              <a:ext uri="{FF2B5EF4-FFF2-40B4-BE49-F238E27FC236}">
                <a16:creationId xmlns:a16="http://schemas.microsoft.com/office/drawing/2014/main" id="{E6FBC925-58AD-F718-1323-3E6BE0236AEB}"/>
              </a:ext>
            </a:extLst>
          </p:cNvPr>
          <p:cNvSpPr>
            <a:spLocks noGrp="1"/>
          </p:cNvSpPr>
          <p:nvPr>
            <p:ph idx="1"/>
          </p:nvPr>
        </p:nvSpPr>
        <p:spPr>
          <a:xfrm>
            <a:off x="241540" y="1069450"/>
            <a:ext cx="11008743" cy="5547010"/>
          </a:xfrm>
        </p:spPr>
        <p:txBody>
          <a:bodyPr>
            <a:normAutofit/>
          </a:bodyPr>
          <a:lstStyle/>
          <a:p>
            <a:pPr algn="l" fontAlgn="base"/>
            <a:r>
              <a:rPr lang="en-US" b="0" i="0" dirty="0">
                <a:solidFill>
                  <a:schemeClr val="bg1"/>
                </a:solidFill>
                <a:effectLst/>
                <a:latin typeface="Bahnschrift SemiLight" panose="020B0502040204020203" pitchFamily="34" charset="0"/>
              </a:rPr>
              <a:t>Unlock sleep insights with the Sleep Health </a:t>
            </a:r>
            <a:r>
              <a:rPr lang="en-US" b="0" i="0" dirty="0" err="1">
                <a:solidFill>
                  <a:schemeClr val="bg1"/>
                </a:solidFill>
                <a:effectLst/>
                <a:latin typeface="Bahnschrift SemiLight" panose="020B0502040204020203" pitchFamily="34" charset="0"/>
              </a:rPr>
              <a:t>Dataset.The</a:t>
            </a:r>
            <a:r>
              <a:rPr lang="en-US" b="0" i="0" dirty="0">
                <a:solidFill>
                  <a:schemeClr val="bg1"/>
                </a:solidFill>
                <a:effectLst/>
                <a:latin typeface="Bahnschrift SemiLight" panose="020B0502040204020203" pitchFamily="34" charset="0"/>
              </a:rPr>
              <a:t> Sleep Health and Lifestyle Dataset comprises 400 rows and 13 columns, covering a wide range of variables related to sleep and daily habits. It includes details such as gender, age, occupation, sleep duration, quality of sleep, physical activity level, stress levels, BMI category, blood pressure, heart rate, daily steps, and the presence or absence of sleep disorders</a:t>
            </a:r>
            <a:endParaRPr lang="en-US" dirty="0">
              <a:solidFill>
                <a:schemeClr val="bg1"/>
              </a:solidFill>
              <a:latin typeface="Bahnschrift SemiLight" panose="020B0502040204020203" pitchFamily="34" charset="0"/>
            </a:endParaRPr>
          </a:p>
          <a:p>
            <a:pPr algn="l"/>
            <a:r>
              <a:rPr lang="en-US" sz="2000" dirty="0">
                <a:solidFill>
                  <a:schemeClr val="accent4">
                    <a:lumMod val="60000"/>
                    <a:lumOff val="40000"/>
                  </a:schemeClr>
                </a:solidFill>
                <a:latin typeface="Engravers MT" panose="02090707080505020304" pitchFamily="18" charset="0"/>
              </a:rPr>
              <a:t>Problem statement:</a:t>
            </a:r>
            <a:br>
              <a:rPr lang="en-US" sz="2000" dirty="0">
                <a:solidFill>
                  <a:schemeClr val="accent4">
                    <a:lumMod val="60000"/>
                    <a:lumOff val="40000"/>
                  </a:schemeClr>
                </a:solidFill>
                <a:latin typeface="Engravers MT" panose="02090707080505020304" pitchFamily="18" charset="0"/>
              </a:rPr>
            </a:br>
            <a:r>
              <a:rPr lang="en-US" sz="2000" b="0" i="0" dirty="0">
                <a:solidFill>
                  <a:schemeClr val="bg1"/>
                </a:solidFill>
                <a:effectLst/>
                <a:latin typeface="Söhne"/>
              </a:rPr>
              <a:t>Sleep plays a crucial role in overall health and well-being. Poor sleep patterns and lifestyle choices can lead to a variety of health issues, including obesity, cardiovascular diseases, and mental health disorders. To address these concerns, we aim to develop a predictive model that classifies individuals into different sleep pattern categories based on their lifestyle choices and habits.</a:t>
            </a:r>
          </a:p>
          <a:p>
            <a:br>
              <a:rPr lang="en-US" sz="2000" dirty="0">
                <a:solidFill>
                  <a:schemeClr val="bg1"/>
                </a:solidFill>
              </a:rPr>
            </a:br>
            <a:endParaRPr lang="en-IN" sz="2000" dirty="0">
              <a:solidFill>
                <a:schemeClr val="bg1"/>
              </a:solidFill>
              <a:latin typeface="Engravers MT" panose="02090707080505020304" pitchFamily="18" charset="0"/>
            </a:endParaRPr>
          </a:p>
        </p:txBody>
      </p:sp>
    </p:spTree>
    <p:extLst>
      <p:ext uri="{BB962C8B-B14F-4D97-AF65-F5344CB8AC3E}">
        <p14:creationId xmlns:p14="http://schemas.microsoft.com/office/powerpoint/2010/main" val="200985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BAB83C-5425-17EF-5914-394B58FBC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AA4DE5D-9476-15E9-4004-B2DCDF49BBFD}"/>
              </a:ext>
            </a:extLst>
          </p:cNvPr>
          <p:cNvSpPr>
            <a:spLocks noGrp="1"/>
          </p:cNvSpPr>
          <p:nvPr>
            <p:ph type="title"/>
          </p:nvPr>
        </p:nvSpPr>
        <p:spPr>
          <a:xfrm>
            <a:off x="613913" y="397363"/>
            <a:ext cx="10515600" cy="5892800"/>
          </a:xfrm>
        </p:spPr>
        <p:txBody>
          <a:bodyPr>
            <a:noAutofit/>
          </a:bodyPr>
          <a:lstStyle/>
          <a:p>
            <a:r>
              <a:rPr lang="en-US" sz="3600" b="1" i="0" dirty="0">
                <a:solidFill>
                  <a:schemeClr val="accent4">
                    <a:lumMod val="60000"/>
                    <a:lumOff val="40000"/>
                  </a:schemeClr>
                </a:solidFill>
                <a:effectLst/>
                <a:latin typeface="Arial Rounded MT Bold" panose="020F0704030504030204" pitchFamily="34" charset="0"/>
              </a:rPr>
              <a:t>Dataset Columns</a:t>
            </a:r>
            <a:r>
              <a:rPr lang="en-US" sz="3600" b="1" i="0" dirty="0">
                <a:effectLst/>
                <a:latin typeface="Arial Rounded MT Bold" panose="020F0704030504030204" pitchFamily="34" charset="0"/>
              </a:rPr>
              <a:t>:</a:t>
            </a:r>
            <a:br>
              <a:rPr lang="en-US" sz="1600" dirty="0">
                <a:solidFill>
                  <a:schemeClr val="bg1"/>
                </a:solidFill>
                <a:latin typeface="Bahnschrift Light SemiCondensed"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Person ID: An identifier for each individual.</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Gender: The gender of the person (Male/Female).</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Age: The age of the person in years.</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Occupation: The occupation or profession of the person.</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Sleep Duration (hours): The number of hours the person sleeps per day.</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Quality of Sleep (scale: 1-10): A subjective rating of the quality of sleep, ranging from 1 to 10.</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Physical Activity Level (minutes/day): The number of minutes the person engages in physical activity daily.</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Stress Level (scale: 1-10): A subjective rating of the stress level experienced by the person, ranging from 1 to 10.</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BMI Category: The BMI category of the person (e.g., Underweight, Normal, Overweight).</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Blood Pressure (systolic/diastolic): The blood pressure measurement of the person, indicated as systolic pressure over diastolic pressure.</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Heart Rate (bpm): The resting heart rate of the person in beats per minute.</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Daily Steps: The number of steps the person takes per day.</a:t>
            </a:r>
            <a:br>
              <a:rPr lang="en-US" sz="1600" dirty="0">
                <a:solidFill>
                  <a:schemeClr val="bg1"/>
                </a:solidFill>
                <a:latin typeface="Bahnschrift SemiLight" panose="020B0502040204020203" pitchFamily="34" charset="0"/>
              </a:rPr>
            </a:br>
            <a:br>
              <a:rPr lang="en-US" sz="1600" dirty="0">
                <a:solidFill>
                  <a:schemeClr val="bg1"/>
                </a:solidFill>
                <a:latin typeface="Bahnschrift SemiLight" panose="020B0502040204020203" pitchFamily="34" charset="0"/>
              </a:rPr>
            </a:br>
            <a:r>
              <a:rPr lang="en-US" sz="1600" b="0" i="0" dirty="0">
                <a:solidFill>
                  <a:schemeClr val="bg1"/>
                </a:solidFill>
                <a:effectLst/>
                <a:latin typeface="Bahnschrift SemiLight" panose="020B0502040204020203" pitchFamily="34" charset="0"/>
              </a:rPr>
              <a:t>Sleep Disorder: The presence or absence of a sleep disorder in the person (None, Insomnia, Sleep Apnea).</a:t>
            </a:r>
            <a:endParaRPr lang="en-IN" sz="16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258092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DE71CE-E1EB-D870-4B3C-F55C9F04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3947C2C-030E-E345-4DE5-ABB5C7E510A3}"/>
              </a:ext>
            </a:extLst>
          </p:cNvPr>
          <p:cNvSpPr>
            <a:spLocks noGrp="1"/>
          </p:cNvSpPr>
          <p:nvPr>
            <p:ph type="title"/>
          </p:nvPr>
        </p:nvSpPr>
        <p:spPr>
          <a:xfrm>
            <a:off x="838200" y="365125"/>
            <a:ext cx="10515600" cy="5846763"/>
          </a:xfrm>
        </p:spPr>
        <p:txBody>
          <a:bodyPr>
            <a:normAutofit/>
          </a:bodyPr>
          <a:lstStyle/>
          <a:p>
            <a:br>
              <a:rPr lang="en-IN" dirty="0"/>
            </a:br>
            <a:endParaRPr lang="en-IN" dirty="0"/>
          </a:p>
        </p:txBody>
      </p:sp>
      <p:sp>
        <p:nvSpPr>
          <p:cNvPr id="4" name="Content Placeholder 2">
            <a:extLst>
              <a:ext uri="{FF2B5EF4-FFF2-40B4-BE49-F238E27FC236}">
                <a16:creationId xmlns:a16="http://schemas.microsoft.com/office/drawing/2014/main" id="{5B3FF11E-1279-29B5-556C-5DABAC14CB8C}"/>
              </a:ext>
            </a:extLst>
          </p:cNvPr>
          <p:cNvSpPr txBox="1">
            <a:spLocks/>
          </p:cNvSpPr>
          <p:nvPr/>
        </p:nvSpPr>
        <p:spPr>
          <a:xfrm>
            <a:off x="1103087" y="1523999"/>
            <a:ext cx="10250713" cy="43978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n-IN"/>
            </a:br>
            <a:endParaRPr lang="en-IN" dirty="0"/>
          </a:p>
        </p:txBody>
      </p:sp>
      <p:sp>
        <p:nvSpPr>
          <p:cNvPr id="6" name="TextBox 5">
            <a:extLst>
              <a:ext uri="{FF2B5EF4-FFF2-40B4-BE49-F238E27FC236}">
                <a16:creationId xmlns:a16="http://schemas.microsoft.com/office/drawing/2014/main" id="{D5BD765F-CC3B-71AC-3934-7C666BD771EB}"/>
              </a:ext>
            </a:extLst>
          </p:cNvPr>
          <p:cNvSpPr txBox="1"/>
          <p:nvPr/>
        </p:nvSpPr>
        <p:spPr>
          <a:xfrm>
            <a:off x="1219199" y="1091424"/>
            <a:ext cx="9231085" cy="5570756"/>
          </a:xfrm>
          <a:prstGeom prst="rect">
            <a:avLst/>
          </a:prstGeom>
          <a:noFill/>
        </p:spPr>
        <p:txBody>
          <a:bodyPr wrap="square">
            <a:spAutoFit/>
          </a:bodyPr>
          <a:lstStyle/>
          <a:p>
            <a:pPr algn="l" fontAlgn="base"/>
            <a:r>
              <a:rPr lang="en-IN" sz="4800" b="1" i="0" dirty="0">
                <a:solidFill>
                  <a:schemeClr val="accent4">
                    <a:lumMod val="60000"/>
                    <a:lumOff val="40000"/>
                  </a:schemeClr>
                </a:solidFill>
                <a:effectLst/>
                <a:latin typeface="inherit"/>
              </a:rPr>
              <a:t>Key Features of the Dataset</a:t>
            </a:r>
            <a:r>
              <a:rPr lang="en-IN" sz="4800" b="1" i="0" dirty="0">
                <a:effectLst/>
                <a:latin typeface="inherit"/>
              </a:rPr>
              <a:t>:</a:t>
            </a:r>
          </a:p>
          <a:p>
            <a:pPr algn="l" fontAlgn="base"/>
            <a:br>
              <a:rPr lang="en-IN" sz="2800" b="0" i="0" dirty="0">
                <a:effectLst/>
                <a:latin typeface="Inter"/>
              </a:rPr>
            </a:br>
            <a:r>
              <a:rPr lang="en-IN" sz="2800" b="0" i="0" dirty="0">
                <a:solidFill>
                  <a:schemeClr val="bg1"/>
                </a:solidFill>
                <a:effectLst/>
                <a:latin typeface="Inter"/>
              </a:rPr>
              <a:t>Comprehensive Sleep Metrics: Explore sleep duration, quality, and factors influencing sleep patterns.</a:t>
            </a:r>
            <a:br>
              <a:rPr lang="en-IN" sz="2800" b="0" i="0" dirty="0">
                <a:solidFill>
                  <a:schemeClr val="bg1"/>
                </a:solidFill>
                <a:effectLst/>
                <a:latin typeface="Inter"/>
              </a:rPr>
            </a:br>
            <a:r>
              <a:rPr lang="en-IN" sz="2800" b="0" i="0" dirty="0">
                <a:solidFill>
                  <a:schemeClr val="bg1"/>
                </a:solidFill>
                <a:effectLst/>
                <a:latin typeface="Inter"/>
              </a:rPr>
              <a:t>Lifestyle Factors: </a:t>
            </a:r>
            <a:r>
              <a:rPr lang="en-IN" sz="2800" b="0" i="0" dirty="0" err="1">
                <a:solidFill>
                  <a:schemeClr val="bg1"/>
                </a:solidFill>
                <a:effectLst/>
                <a:latin typeface="Inter"/>
              </a:rPr>
              <a:t>Analyze</a:t>
            </a:r>
            <a:r>
              <a:rPr lang="en-IN" sz="2800" b="0" i="0" dirty="0">
                <a:solidFill>
                  <a:schemeClr val="bg1"/>
                </a:solidFill>
                <a:effectLst/>
                <a:latin typeface="Inter"/>
              </a:rPr>
              <a:t> physical activity levels, stress levels, and BMI categories.</a:t>
            </a:r>
            <a:br>
              <a:rPr lang="en-IN" sz="2800" b="0" i="0" dirty="0">
                <a:solidFill>
                  <a:schemeClr val="bg1"/>
                </a:solidFill>
                <a:effectLst/>
                <a:latin typeface="Inter"/>
              </a:rPr>
            </a:br>
            <a:r>
              <a:rPr lang="en-IN" sz="2800" b="0" i="0" dirty="0">
                <a:solidFill>
                  <a:schemeClr val="bg1"/>
                </a:solidFill>
                <a:effectLst/>
                <a:latin typeface="Inter"/>
              </a:rPr>
              <a:t>Cardiovascular Health: Examine blood pressure and heart rate measurements.</a:t>
            </a:r>
            <a:br>
              <a:rPr lang="en-IN" sz="2800" b="0" i="0" dirty="0">
                <a:solidFill>
                  <a:schemeClr val="bg1"/>
                </a:solidFill>
                <a:effectLst/>
                <a:latin typeface="Inter"/>
              </a:rPr>
            </a:br>
            <a:r>
              <a:rPr lang="en-IN" sz="2800" b="0" i="0" dirty="0">
                <a:solidFill>
                  <a:schemeClr val="bg1"/>
                </a:solidFill>
                <a:effectLst/>
                <a:latin typeface="Inter"/>
              </a:rPr>
              <a:t>Sleep Disorder Analysis: Identify the occurrence of sleep disorders such as Insomnia and Sleep </a:t>
            </a:r>
            <a:r>
              <a:rPr lang="en-IN" sz="2800" b="0" i="0" dirty="0" err="1">
                <a:solidFill>
                  <a:schemeClr val="bg1"/>
                </a:solidFill>
                <a:effectLst/>
                <a:latin typeface="Inter"/>
              </a:rPr>
              <a:t>Apnea</a:t>
            </a:r>
            <a:r>
              <a:rPr lang="en-IN" sz="2800" b="0" i="0" dirty="0">
                <a:solidFill>
                  <a:schemeClr val="bg1"/>
                </a:solidFill>
                <a:effectLst/>
                <a:latin typeface="Inter"/>
              </a:rPr>
              <a:t>.</a:t>
            </a:r>
          </a:p>
          <a:p>
            <a:br>
              <a:rPr lang="en-IN" sz="2800" dirty="0">
                <a:solidFill>
                  <a:schemeClr val="bg1"/>
                </a:solidFill>
              </a:rPr>
            </a:br>
            <a:endParaRPr lang="en-IN" sz="2800" dirty="0">
              <a:solidFill>
                <a:schemeClr val="bg1"/>
              </a:solidFill>
            </a:endParaRPr>
          </a:p>
        </p:txBody>
      </p:sp>
    </p:spTree>
    <p:extLst>
      <p:ext uri="{BB962C8B-B14F-4D97-AF65-F5344CB8AC3E}">
        <p14:creationId xmlns:p14="http://schemas.microsoft.com/office/powerpoint/2010/main" val="308828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1550A-E46D-C5AD-4C22-DFDA64270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99AEA8D2-A11F-6D98-124D-9ABCE4BD4429}"/>
              </a:ext>
            </a:extLst>
          </p:cNvPr>
          <p:cNvSpPr>
            <a:spLocks noGrp="1"/>
          </p:cNvSpPr>
          <p:nvPr>
            <p:ph type="title"/>
          </p:nvPr>
        </p:nvSpPr>
        <p:spPr>
          <a:xfrm>
            <a:off x="838200" y="365125"/>
            <a:ext cx="10515600" cy="708932"/>
          </a:xfrm>
        </p:spPr>
        <p:txBody>
          <a:bodyPr/>
          <a:lstStyle/>
          <a:p>
            <a:r>
              <a:rPr lang="en-US" dirty="0">
                <a:solidFill>
                  <a:schemeClr val="accent4">
                    <a:lumMod val="60000"/>
                    <a:lumOff val="40000"/>
                  </a:schemeClr>
                </a:solidFill>
              </a:rPr>
              <a:t>SCREEN SHORT:</a:t>
            </a:r>
            <a:endParaRPr lang="en-IN" dirty="0">
              <a:solidFill>
                <a:schemeClr val="accent4">
                  <a:lumMod val="60000"/>
                  <a:lumOff val="40000"/>
                </a:schemeClr>
              </a:solidFill>
            </a:endParaRPr>
          </a:p>
        </p:txBody>
      </p:sp>
      <p:pic>
        <p:nvPicPr>
          <p:cNvPr id="6" name="Picture 5">
            <a:extLst>
              <a:ext uri="{FF2B5EF4-FFF2-40B4-BE49-F238E27FC236}">
                <a16:creationId xmlns:a16="http://schemas.microsoft.com/office/drawing/2014/main" id="{4B7B32E9-1FFA-00E8-1B94-882AFB8CA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35314"/>
            <a:ext cx="10381343" cy="5021942"/>
          </a:xfrm>
          <a:prstGeom prst="rect">
            <a:avLst/>
          </a:prstGeom>
        </p:spPr>
      </p:pic>
    </p:spTree>
    <p:extLst>
      <p:ext uri="{BB962C8B-B14F-4D97-AF65-F5344CB8AC3E}">
        <p14:creationId xmlns:p14="http://schemas.microsoft.com/office/powerpoint/2010/main" val="239340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7A6BC-F9B4-AEA1-890F-919D85BC1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81371"/>
          </a:xfrm>
          <a:prstGeom prst="rect">
            <a:avLst/>
          </a:prstGeom>
        </p:spPr>
      </p:pic>
      <p:sp>
        <p:nvSpPr>
          <p:cNvPr id="2" name="Title 1">
            <a:extLst>
              <a:ext uri="{FF2B5EF4-FFF2-40B4-BE49-F238E27FC236}">
                <a16:creationId xmlns:a16="http://schemas.microsoft.com/office/drawing/2014/main" id="{C103695A-486B-7DC4-73C6-580F05A7D4E8}"/>
              </a:ext>
            </a:extLst>
          </p:cNvPr>
          <p:cNvSpPr>
            <a:spLocks noGrp="1"/>
          </p:cNvSpPr>
          <p:nvPr>
            <p:ph type="ctrTitle"/>
          </p:nvPr>
        </p:nvSpPr>
        <p:spPr>
          <a:xfrm>
            <a:off x="551543" y="347209"/>
            <a:ext cx="11640457" cy="1133248"/>
          </a:xfrm>
        </p:spPr>
        <p:txBody>
          <a:bodyPr>
            <a:normAutofit/>
          </a:bodyPr>
          <a:lstStyle/>
          <a:p>
            <a:r>
              <a:rPr lang="en-IN" sz="6000" dirty="0">
                <a:solidFill>
                  <a:schemeClr val="accent2">
                    <a:lumMod val="75000"/>
                  </a:schemeClr>
                </a:solidFill>
                <a:latin typeface="Arial Rounded MT Bold" panose="020F0704030504030204" pitchFamily="34" charset="0"/>
              </a:rPr>
              <a:t>IMPLEMENTATION</a:t>
            </a:r>
            <a:endParaRPr lang="en-IN" dirty="0">
              <a:solidFill>
                <a:schemeClr val="accent2">
                  <a:lumMod val="75000"/>
                </a:schemeClr>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CA56FFBA-7740-1439-5B84-EF1F87E30D32}"/>
              </a:ext>
            </a:extLst>
          </p:cNvPr>
          <p:cNvSpPr>
            <a:spLocks noGrp="1"/>
          </p:cNvSpPr>
          <p:nvPr>
            <p:ph type="subTitle" idx="1"/>
          </p:nvPr>
        </p:nvSpPr>
        <p:spPr>
          <a:xfrm>
            <a:off x="551543" y="1692729"/>
            <a:ext cx="11074400" cy="4214586"/>
          </a:xfrm>
        </p:spPr>
        <p:txBody>
          <a:bodyPr>
            <a:normAutofit fontScale="92500" lnSpcReduction="10000"/>
          </a:bodyPr>
          <a:lstStyle/>
          <a:p>
            <a:r>
              <a:rPr lang="en-IN" sz="2800" dirty="0">
                <a:solidFill>
                  <a:schemeClr val="bg1"/>
                </a:solidFill>
                <a:latin typeface="Copperplate Gothic Bold" panose="020E0705020206020404" pitchFamily="34" charset="0"/>
              </a:rPr>
              <a:t>Supervised Learning</a:t>
            </a:r>
          </a:p>
          <a:p>
            <a:r>
              <a:rPr lang="en-IN" sz="2800" dirty="0">
                <a:solidFill>
                  <a:schemeClr val="bg1"/>
                </a:solidFill>
                <a:latin typeface="Copperplate Gothic Bold" panose="020E0705020206020404" pitchFamily="34" charset="0"/>
              </a:rPr>
              <a:t>Parametric Approach</a:t>
            </a:r>
          </a:p>
          <a:p>
            <a:r>
              <a:rPr lang="en-IN" sz="2800" dirty="0">
                <a:solidFill>
                  <a:schemeClr val="bg1"/>
                </a:solidFill>
                <a:latin typeface="Copperplate Gothic Bold" panose="020E0705020206020404" pitchFamily="34" charset="0"/>
              </a:rPr>
              <a:t>Classification</a:t>
            </a:r>
          </a:p>
          <a:p>
            <a:r>
              <a:rPr lang="en-IN" sz="2800" dirty="0">
                <a:solidFill>
                  <a:schemeClr val="bg1"/>
                </a:solidFill>
                <a:latin typeface="Copperplate Gothic Bold" panose="020E0705020206020404" pitchFamily="34" charset="0"/>
              </a:rPr>
              <a:t>Logistical Regression</a:t>
            </a:r>
          </a:p>
          <a:p>
            <a:r>
              <a:rPr lang="en-IN" sz="2800" dirty="0">
                <a:solidFill>
                  <a:schemeClr val="bg1"/>
                </a:solidFill>
                <a:latin typeface="Copperplate Gothic Bold" panose="020E0705020206020404" pitchFamily="34" charset="0"/>
              </a:rPr>
              <a:t>Perceptron Learning</a:t>
            </a:r>
          </a:p>
          <a:p>
            <a:r>
              <a:rPr lang="en-IN" sz="3000" b="0" dirty="0">
                <a:solidFill>
                  <a:schemeClr val="bg1"/>
                </a:solidFill>
                <a:effectLst/>
                <a:latin typeface="Copperplate Gothic Bold" panose="020E0705020206020404" pitchFamily="34" charset="0"/>
              </a:rPr>
              <a:t>SVM classifier</a:t>
            </a:r>
            <a:endParaRPr lang="en-IN" sz="3000" dirty="0">
              <a:solidFill>
                <a:schemeClr val="bg1"/>
              </a:solidFill>
              <a:latin typeface="Copperplate Gothic Bold" panose="020E0705020206020404" pitchFamily="34" charset="0"/>
            </a:endParaRPr>
          </a:p>
          <a:p>
            <a:r>
              <a:rPr lang="en-IN" sz="2800" dirty="0">
                <a:solidFill>
                  <a:schemeClr val="bg1"/>
                </a:solidFill>
                <a:latin typeface="Copperplate Gothic Bold" panose="020E0705020206020404" pitchFamily="34" charset="0"/>
              </a:rPr>
              <a:t>K-</a:t>
            </a:r>
            <a:r>
              <a:rPr lang="en-IN" sz="2800" dirty="0" err="1">
                <a:solidFill>
                  <a:schemeClr val="bg1"/>
                </a:solidFill>
                <a:latin typeface="Copperplate Gothic Bold" panose="020E0705020206020404" pitchFamily="34" charset="0"/>
              </a:rPr>
              <a:t>NearestNeighbors</a:t>
            </a:r>
            <a:r>
              <a:rPr lang="en-IN" sz="2800" dirty="0">
                <a:solidFill>
                  <a:schemeClr val="bg1"/>
                </a:solidFill>
                <a:latin typeface="Copperplate Gothic Bold" panose="020E0705020206020404" pitchFamily="34" charset="0"/>
              </a:rPr>
              <a:t>(KNN)</a:t>
            </a:r>
          </a:p>
          <a:p>
            <a:r>
              <a:rPr lang="en-IN" sz="2800" b="0" dirty="0">
                <a:solidFill>
                  <a:schemeClr val="bg1"/>
                </a:solidFill>
                <a:effectLst/>
                <a:latin typeface="Copperplate Gothic Bold" panose="020E0705020206020404" pitchFamily="34" charset="0"/>
                <a:ea typeface="Cascadia Mono" panose="020B0609020000020004" pitchFamily="49" charset="0"/>
                <a:cs typeface="Cascadia Mono" panose="020B0609020000020004" pitchFamily="49" charset="0"/>
              </a:rPr>
              <a:t>Bootstrapped Logistic Regression</a:t>
            </a:r>
          </a:p>
          <a:p>
            <a:r>
              <a:rPr lang="en-IN" sz="2800" dirty="0">
                <a:solidFill>
                  <a:schemeClr val="bg1"/>
                </a:solidFill>
                <a:latin typeface="Copperplate Gothic Bold" panose="020E0705020206020404" pitchFamily="34" charset="0"/>
              </a:rPr>
              <a:t>Bootstrapped </a:t>
            </a:r>
            <a:r>
              <a:rPr lang="en-IN" sz="2800" dirty="0" err="1">
                <a:solidFill>
                  <a:schemeClr val="bg1"/>
                </a:solidFill>
                <a:latin typeface="Copperplate Gothic Bold" panose="020E0705020206020404" pitchFamily="34" charset="0"/>
              </a:rPr>
              <a:t>svm</a:t>
            </a:r>
            <a:endParaRPr lang="en-IN" sz="2800" b="0" dirty="0">
              <a:solidFill>
                <a:schemeClr val="bg1"/>
              </a:solidFill>
              <a:effectLst/>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247919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220C2-844C-706D-DE96-677B79055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7170057"/>
          </a:xfrm>
          <a:prstGeom prst="rect">
            <a:avLst/>
          </a:prstGeom>
        </p:spPr>
      </p:pic>
      <p:sp>
        <p:nvSpPr>
          <p:cNvPr id="2" name="Title 1">
            <a:extLst>
              <a:ext uri="{FF2B5EF4-FFF2-40B4-BE49-F238E27FC236}">
                <a16:creationId xmlns:a16="http://schemas.microsoft.com/office/drawing/2014/main" id="{E46168E2-D188-EDA9-8B7D-30AFB9B75245}"/>
              </a:ext>
            </a:extLst>
          </p:cNvPr>
          <p:cNvSpPr>
            <a:spLocks noGrp="1"/>
          </p:cNvSpPr>
          <p:nvPr>
            <p:ph type="title"/>
          </p:nvPr>
        </p:nvSpPr>
        <p:spPr/>
        <p:txBody>
          <a:bodyPr>
            <a:normAutofit/>
          </a:bodyPr>
          <a:lstStyle/>
          <a:p>
            <a:r>
              <a:rPr lang="en-US" dirty="0">
                <a:solidFill>
                  <a:schemeClr val="bg1"/>
                </a:solidFill>
                <a:latin typeface="Arial Rounded MT Bold" panose="020F0704030504030204" pitchFamily="34" charset="0"/>
              </a:rPr>
              <a:t>            </a:t>
            </a:r>
            <a:r>
              <a:rPr lang="en-US" dirty="0">
                <a:solidFill>
                  <a:schemeClr val="accent4">
                    <a:lumMod val="60000"/>
                    <a:lumOff val="40000"/>
                  </a:schemeClr>
                </a:solidFill>
                <a:latin typeface="Arial Rounded MT Bold" panose="020F0704030504030204" pitchFamily="34" charset="0"/>
              </a:rPr>
              <a:t>RESULT ANALYSIS </a:t>
            </a:r>
            <a:r>
              <a:rPr lang="en-US" dirty="0">
                <a:solidFill>
                  <a:schemeClr val="bg1"/>
                </a:solidFill>
                <a:latin typeface="Arial Rounded MT Bold" panose="020F0704030504030204" pitchFamily="34" charset="0"/>
              </a:rPr>
              <a:t>:</a:t>
            </a:r>
            <a:br>
              <a:rPr lang="en-US" dirty="0">
                <a:solidFill>
                  <a:schemeClr val="bg1"/>
                </a:solidFill>
                <a:latin typeface="Arial Rounded MT Bold" panose="020F0704030504030204" pitchFamily="34" charset="0"/>
              </a:rPr>
            </a:br>
            <a:r>
              <a:rPr lang="en-US" sz="2000" dirty="0">
                <a:solidFill>
                  <a:schemeClr val="bg1"/>
                </a:solidFill>
                <a:latin typeface="Arial Rounded MT Bold" panose="020F0704030504030204" pitchFamily="34" charset="0"/>
              </a:rPr>
              <a:t>my performance                                                        </a:t>
            </a:r>
            <a:br>
              <a:rPr lang="en-US" sz="2000" dirty="0">
                <a:solidFill>
                  <a:schemeClr val="bg1"/>
                </a:solidFill>
                <a:latin typeface="Arial Rounded MT Bold" panose="020F0704030504030204" pitchFamily="34" charset="0"/>
              </a:rPr>
            </a:br>
            <a:r>
              <a:rPr lang="en-US" sz="2000" dirty="0" err="1">
                <a:solidFill>
                  <a:schemeClr val="bg1"/>
                </a:solidFill>
                <a:latin typeface="Arial Rounded MT Bold" panose="020F0704030504030204" pitchFamily="34" charset="0"/>
              </a:rPr>
              <a:t>comparision</a:t>
            </a:r>
            <a:r>
              <a:rPr lang="en-US" sz="2000" dirty="0">
                <a:solidFill>
                  <a:schemeClr val="bg1"/>
                </a:solidFill>
                <a:latin typeface="Arial Rounded MT Bold" panose="020F0704030504030204" pitchFamily="34" charset="0"/>
              </a:rPr>
              <a:t>:                                                                    Kaggle comparison model:</a:t>
            </a:r>
            <a:endParaRPr lang="en-IN" sz="2000" dirty="0">
              <a:solidFill>
                <a:schemeClr val="bg1"/>
              </a:solidFill>
              <a:latin typeface="Arial Rounded MT Bold" panose="020F0704030504030204" pitchFamily="34" charset="0"/>
            </a:endParaRPr>
          </a:p>
        </p:txBody>
      </p:sp>
      <p:pic>
        <p:nvPicPr>
          <p:cNvPr id="8" name="Picture 7">
            <a:extLst>
              <a:ext uri="{FF2B5EF4-FFF2-40B4-BE49-F238E27FC236}">
                <a16:creationId xmlns:a16="http://schemas.microsoft.com/office/drawing/2014/main" id="{322C3B19-5E35-5045-48D6-34E75549AAFA}"/>
              </a:ext>
            </a:extLst>
          </p:cNvPr>
          <p:cNvPicPr>
            <a:picLocks noChangeAspect="1"/>
          </p:cNvPicPr>
          <p:nvPr/>
        </p:nvPicPr>
        <p:blipFill rotWithShape="1">
          <a:blip r:embed="rId3">
            <a:extLst>
              <a:ext uri="{28A0092B-C50C-407E-A947-70E740481C1C}">
                <a14:useLocalDpi xmlns:a14="http://schemas.microsoft.com/office/drawing/2010/main" val="0"/>
              </a:ext>
            </a:extLst>
          </a:blip>
          <a:srcRect l="25684" t="35365" r="27971" b="12684"/>
          <a:stretch/>
        </p:blipFill>
        <p:spPr>
          <a:xfrm>
            <a:off x="7034841" y="2055813"/>
            <a:ext cx="4816417" cy="3562799"/>
          </a:xfrm>
          <a:prstGeom prst="rect">
            <a:avLst/>
          </a:prstGeom>
        </p:spPr>
      </p:pic>
      <p:pic>
        <p:nvPicPr>
          <p:cNvPr id="6" name="Picture 5">
            <a:extLst>
              <a:ext uri="{FF2B5EF4-FFF2-40B4-BE49-F238E27FC236}">
                <a16:creationId xmlns:a16="http://schemas.microsoft.com/office/drawing/2014/main" id="{0C248D19-A2FA-D680-770A-22E5EDAC886D}"/>
              </a:ext>
            </a:extLst>
          </p:cNvPr>
          <p:cNvPicPr>
            <a:picLocks noChangeAspect="1"/>
          </p:cNvPicPr>
          <p:nvPr/>
        </p:nvPicPr>
        <p:blipFill>
          <a:blip r:embed="rId4"/>
          <a:stretch>
            <a:fillRect/>
          </a:stretch>
        </p:blipFill>
        <p:spPr>
          <a:xfrm>
            <a:off x="148090" y="1690688"/>
            <a:ext cx="6615020" cy="4994694"/>
          </a:xfrm>
          <a:prstGeom prst="rect">
            <a:avLst/>
          </a:prstGeom>
        </p:spPr>
      </p:pic>
      <p:pic>
        <p:nvPicPr>
          <p:cNvPr id="9" name="Picture 8">
            <a:extLst>
              <a:ext uri="{FF2B5EF4-FFF2-40B4-BE49-F238E27FC236}">
                <a16:creationId xmlns:a16="http://schemas.microsoft.com/office/drawing/2014/main" id="{4D34DFC9-8A59-2559-F30A-94E619138E58}"/>
              </a:ext>
            </a:extLst>
          </p:cNvPr>
          <p:cNvPicPr>
            <a:picLocks noChangeAspect="1"/>
          </p:cNvPicPr>
          <p:nvPr/>
        </p:nvPicPr>
        <p:blipFill>
          <a:blip r:embed="rId5"/>
          <a:stretch>
            <a:fillRect/>
          </a:stretch>
        </p:blipFill>
        <p:spPr>
          <a:xfrm>
            <a:off x="148091" y="1604379"/>
            <a:ext cx="6615020" cy="5167312"/>
          </a:xfrm>
          <a:prstGeom prst="rect">
            <a:avLst/>
          </a:prstGeom>
        </p:spPr>
      </p:pic>
    </p:spTree>
    <p:extLst>
      <p:ext uri="{BB962C8B-B14F-4D97-AF65-F5344CB8AC3E}">
        <p14:creationId xmlns:p14="http://schemas.microsoft.com/office/powerpoint/2010/main" val="130100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2EA64-0C2A-BC4E-4DD5-1C0C97E6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48160"/>
            <a:ext cx="12369800" cy="7033159"/>
          </a:xfrm>
          <a:prstGeom prst="rect">
            <a:avLst/>
          </a:prstGeom>
        </p:spPr>
      </p:pic>
      <p:sp>
        <p:nvSpPr>
          <p:cNvPr id="2" name="Title 1">
            <a:extLst>
              <a:ext uri="{FF2B5EF4-FFF2-40B4-BE49-F238E27FC236}">
                <a16:creationId xmlns:a16="http://schemas.microsoft.com/office/drawing/2014/main" id="{A25A8E46-737E-6A19-1172-E5F110416456}"/>
              </a:ext>
            </a:extLst>
          </p:cNvPr>
          <p:cNvSpPr>
            <a:spLocks noGrp="1"/>
          </p:cNvSpPr>
          <p:nvPr>
            <p:ph type="title"/>
          </p:nvPr>
        </p:nvSpPr>
        <p:spPr>
          <a:xfrm>
            <a:off x="838200" y="365125"/>
            <a:ext cx="10515600" cy="5413375"/>
          </a:xfrm>
        </p:spPr>
        <p:txBody>
          <a:bodyPr>
            <a:normAutofit/>
          </a:bodyPr>
          <a:lstStyle/>
          <a:p>
            <a:r>
              <a:rPr lang="en-IN" b="1" i="0" dirty="0">
                <a:solidFill>
                  <a:schemeClr val="accent4">
                    <a:lumMod val="60000"/>
                    <a:lumOff val="40000"/>
                  </a:schemeClr>
                </a:solidFill>
                <a:effectLst/>
                <a:latin typeface="HelveticaNeue Regular"/>
              </a:rPr>
              <a:t>Logistic Regression</a:t>
            </a:r>
            <a:br>
              <a:rPr lang="en-IN" b="1" i="0" dirty="0">
                <a:solidFill>
                  <a:schemeClr val="bg1"/>
                </a:solidFill>
                <a:effectLst/>
                <a:latin typeface="HelveticaNeue Regular"/>
              </a:rPr>
            </a:br>
            <a:r>
              <a:rPr lang="en-US" sz="2400" b="0" i="0" dirty="0">
                <a:solidFill>
                  <a:schemeClr val="bg1"/>
                </a:solidFill>
                <a:effectLst/>
                <a:latin typeface="Google Sans"/>
              </a:rPr>
              <a:t>Logistic regression is a supervised machine learning algorithm mainly used for classification tasks where the goal is to predict the probability that an instance of belonging to a given class. It is used for classification algorithms its name is logistic regression</a:t>
            </a:r>
            <a:br>
              <a:rPr lang="en-IN" sz="2400" b="1" i="0" dirty="0">
                <a:solidFill>
                  <a:schemeClr val="bg1"/>
                </a:solidFill>
                <a:effectLst/>
                <a:latin typeface="HelveticaNeue Regular"/>
              </a:rPr>
            </a:br>
            <a:br>
              <a:rPr lang="en-IN" sz="2400" b="1" i="0" dirty="0">
                <a:solidFill>
                  <a:schemeClr val="bg1"/>
                </a:solidFill>
                <a:effectLst/>
                <a:latin typeface="HelveticaNeue Regular"/>
              </a:rPr>
            </a:br>
            <a:br>
              <a:rPr lang="en-IN" b="1" i="0" dirty="0">
                <a:solidFill>
                  <a:srgbClr val="333333"/>
                </a:solidFill>
                <a:effectLst/>
                <a:latin typeface="HelveticaNeue Regular"/>
              </a:rPr>
            </a:br>
            <a:endParaRPr lang="en-IN" dirty="0"/>
          </a:p>
        </p:txBody>
      </p:sp>
      <p:pic>
        <p:nvPicPr>
          <p:cNvPr id="5" name="Picture 4">
            <a:extLst>
              <a:ext uri="{FF2B5EF4-FFF2-40B4-BE49-F238E27FC236}">
                <a16:creationId xmlns:a16="http://schemas.microsoft.com/office/drawing/2014/main" id="{EA1C781F-22AB-BB73-F988-9E38802AA1A1}"/>
              </a:ext>
            </a:extLst>
          </p:cNvPr>
          <p:cNvPicPr>
            <a:picLocks noChangeAspect="1"/>
          </p:cNvPicPr>
          <p:nvPr/>
        </p:nvPicPr>
        <p:blipFill>
          <a:blip r:embed="rId3"/>
          <a:stretch>
            <a:fillRect/>
          </a:stretch>
        </p:blipFill>
        <p:spPr>
          <a:xfrm>
            <a:off x="838199" y="3856007"/>
            <a:ext cx="10151853" cy="3128991"/>
          </a:xfrm>
          <a:prstGeom prst="rect">
            <a:avLst/>
          </a:prstGeom>
        </p:spPr>
      </p:pic>
    </p:spTree>
    <p:extLst>
      <p:ext uri="{BB962C8B-B14F-4D97-AF65-F5344CB8AC3E}">
        <p14:creationId xmlns:p14="http://schemas.microsoft.com/office/powerpoint/2010/main" val="18562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DF7B4-5C1C-09FC-FF1D-EB213BCB944C}"/>
              </a:ext>
            </a:extLst>
          </p:cNvPr>
          <p:cNvPicPr>
            <a:picLocks noChangeAspect="1"/>
          </p:cNvPicPr>
          <p:nvPr/>
        </p:nvPicPr>
        <p:blipFill>
          <a:blip r:embed="rId2"/>
          <a:stretch>
            <a:fillRect/>
          </a:stretch>
        </p:blipFill>
        <p:spPr>
          <a:xfrm>
            <a:off x="-60385" y="-120770"/>
            <a:ext cx="12252385" cy="7142672"/>
          </a:xfrm>
          <a:prstGeom prst="rect">
            <a:avLst/>
          </a:prstGeom>
        </p:spPr>
      </p:pic>
      <p:sp>
        <p:nvSpPr>
          <p:cNvPr id="2" name="Title 1">
            <a:extLst>
              <a:ext uri="{FF2B5EF4-FFF2-40B4-BE49-F238E27FC236}">
                <a16:creationId xmlns:a16="http://schemas.microsoft.com/office/drawing/2014/main" id="{EAD55DE2-1691-F5D1-4D4A-87B99352944B}"/>
              </a:ext>
            </a:extLst>
          </p:cNvPr>
          <p:cNvSpPr>
            <a:spLocks noGrp="1"/>
          </p:cNvSpPr>
          <p:nvPr>
            <p:ph type="title"/>
          </p:nvPr>
        </p:nvSpPr>
        <p:spPr/>
        <p:txBody>
          <a:bodyPr>
            <a:normAutofit fontScale="90000"/>
          </a:bodyPr>
          <a:lstStyle/>
          <a:p>
            <a:pPr algn="l"/>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t>SVM classifier:</a:t>
            </a: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r>
              <a:rPr lang="en-US" sz="2700" b="0" i="0" dirty="0">
                <a:solidFill>
                  <a:schemeClr val="bg1"/>
                </a:solidFill>
                <a:effectLst/>
                <a:latin typeface="Google Sans"/>
              </a:rPr>
              <a:t>A support vector machine (SVM) is a type of supervised learning algorithm used in machine learning to solve classification and regression tasks; SVMs are particularly good at solving binary classification problems, which require classifying the elements of a data set into two groups.</a:t>
            </a:r>
            <a:br>
              <a:rPr lang="en-US" sz="2700" b="0" i="0" dirty="0">
                <a:solidFill>
                  <a:schemeClr val="bg1"/>
                </a:solidFill>
                <a:effectLst/>
                <a:latin typeface="arial" panose="020B0604020202020204" pitchFamily="34" charset="0"/>
              </a:rPr>
            </a:br>
            <a:br>
              <a:rPr lang="en-US" b="0" i="0" dirty="0">
                <a:solidFill>
                  <a:schemeClr val="bg1"/>
                </a:solidFill>
                <a:effectLst/>
                <a:latin typeface="arial" panose="020B0604020202020204" pitchFamily="34" charset="0"/>
              </a:rPr>
            </a:br>
            <a:br>
              <a:rPr lang="en-IN" b="0" dirty="0">
                <a:solidFill>
                  <a:schemeClr val="accent4">
                    <a:lumMod val="60000"/>
                    <a:lumOff val="40000"/>
                  </a:schemeClr>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IN" dirty="0">
              <a:solidFill>
                <a:schemeClr val="accent4">
                  <a:lumMod val="60000"/>
                  <a:lumOff val="40000"/>
                </a:schemeClr>
              </a:solidFill>
              <a:latin typeface="Cascadia Mono" panose="020B0609020000020004" pitchFamily="49" charset="0"/>
              <a:ea typeface="Cascadia Mono" panose="020B0609020000020004" pitchFamily="49" charset="0"/>
              <a:cs typeface="Cascadia Mono" panose="020B0609020000020004" pitchFamily="49" charset="0"/>
            </a:endParaRPr>
          </a:p>
        </p:txBody>
      </p:sp>
      <p:pic>
        <p:nvPicPr>
          <p:cNvPr id="5" name="Picture 4">
            <a:extLst>
              <a:ext uri="{FF2B5EF4-FFF2-40B4-BE49-F238E27FC236}">
                <a16:creationId xmlns:a16="http://schemas.microsoft.com/office/drawing/2014/main" id="{E8A036B6-EB53-F565-9A75-ADF7F4DAB7E3}"/>
              </a:ext>
            </a:extLst>
          </p:cNvPr>
          <p:cNvPicPr>
            <a:picLocks noChangeAspect="1"/>
          </p:cNvPicPr>
          <p:nvPr/>
        </p:nvPicPr>
        <p:blipFill>
          <a:blip r:embed="rId3"/>
          <a:stretch>
            <a:fillRect/>
          </a:stretch>
        </p:blipFill>
        <p:spPr>
          <a:xfrm>
            <a:off x="2475781" y="2907102"/>
            <a:ext cx="6976431" cy="4316023"/>
          </a:xfrm>
          <a:prstGeom prst="rect">
            <a:avLst/>
          </a:prstGeom>
        </p:spPr>
      </p:pic>
    </p:spTree>
    <p:extLst>
      <p:ext uri="{BB962C8B-B14F-4D97-AF65-F5344CB8AC3E}">
        <p14:creationId xmlns:p14="http://schemas.microsoft.com/office/powerpoint/2010/main" val="4212552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859</Words>
  <Application>Microsoft Office PowerPoint</Application>
  <PresentationFormat>Widescreen</PresentationFormat>
  <Paragraphs>38</Paragraphs>
  <Slides>16</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16</vt:i4>
      </vt:variant>
    </vt:vector>
  </HeadingPairs>
  <TitlesOfParts>
    <vt:vector size="39" baseType="lpstr">
      <vt:lpstr>-apple-system</vt:lpstr>
      <vt:lpstr>Arial</vt:lpstr>
      <vt:lpstr>Arial</vt:lpstr>
      <vt:lpstr>Arial Rounded MT Bold</vt:lpstr>
      <vt:lpstr>Bahnschrift Light SemiCondensed</vt:lpstr>
      <vt:lpstr>Bahnschrift SemiLight</vt:lpstr>
      <vt:lpstr>Calibri</vt:lpstr>
      <vt:lpstr>Calibri Light</vt:lpstr>
      <vt:lpstr>Cambria</vt:lpstr>
      <vt:lpstr>Cascadia Mono</vt:lpstr>
      <vt:lpstr>Copperplate Gothic Bold</vt:lpstr>
      <vt:lpstr>Copperplate Gothic Light</vt:lpstr>
      <vt:lpstr>Engravers MT</vt:lpstr>
      <vt:lpstr>Georgia</vt:lpstr>
      <vt:lpstr>Google Sans</vt:lpstr>
      <vt:lpstr>HelveticaNeue Regular</vt:lpstr>
      <vt:lpstr>inherit</vt:lpstr>
      <vt:lpstr>Inter</vt:lpstr>
      <vt:lpstr>Lato</vt:lpstr>
      <vt:lpstr>Sitka Subheading Semibold</vt:lpstr>
      <vt:lpstr>Söhne</vt:lpstr>
      <vt:lpstr>zeitung</vt:lpstr>
      <vt:lpstr>Office Theme</vt:lpstr>
      <vt:lpstr>Sleep Health and Lifestyle Dataset  </vt:lpstr>
      <vt:lpstr>                     INTRODUCTION: </vt:lpstr>
      <vt:lpstr>Dataset Columns:  Person ID: An identifier for each individual.  Gender: The gender of the person (Male/Female).  Age: The age of the person in years.  Occupation: The occupation or profession of the person.  Sleep Duration (hours): The number of hours the person sleeps per day.  Quality of Sleep (scale: 1-10): A subjective rating of the quality of sleep, ranging from 1 to 10.  Physical Activity Level (minutes/day): The number of minutes the person engages in physical activity daily.  Stress Level (scale: 1-10): A subjective rating of the stress level experienced by the person, ranging from 1 to 10.  BMI Category: The BMI category of the person (e.g., Underweight, Normal, Overweight).  Blood Pressure (systolic/diastolic): The blood pressure measurement of the person, indicated as systolic pressure over diastolic pressure.  Heart Rate (bpm): The resting heart rate of the person in beats per minute.  Daily Steps: The number of steps the person takes per day.  Sleep Disorder: The presence or absence of a sleep disorder in the person (None, Insomnia, Sleep Apnea).</vt:lpstr>
      <vt:lpstr> </vt:lpstr>
      <vt:lpstr>SCREEN SHORT:</vt:lpstr>
      <vt:lpstr>IMPLEMENTATION</vt:lpstr>
      <vt:lpstr>            RESULT ANALYSIS : my performance                                                         comparision:                                                                    Kaggle comparison model:</vt:lpstr>
      <vt:lpstr>Logistic Regression Logistic regression is a supervised machine learning algorithm mainly used for classification tasks where the goal is to predict the probability that an instance of belonging to a given class. It is used for classification algorithms its name is logistic regression   </vt:lpstr>
      <vt:lpstr>    SVM classifier:  A support vector machine (SVM) is a type of supervised learning algorithm used in machine learning to solve classification and regression tasks; SVMs are particularly good at solving binary classification problems, which require classifying the elements of a data set into two groups.   </vt:lpstr>
      <vt:lpstr>Confusion matrix:</vt:lpstr>
      <vt:lpstr>   K-NearestNeighbors(KNN): The K-Nearest Neighbor (KNN) algorithm is a popular machine learning technique used for classification and regression tasks. It relies on the idea that similar data points tend to have similarlabels.      </vt:lpstr>
      <vt:lpstr>Bootstrapped Logistic Regression: Bootstrapping is rapidly becoming a popular alternative tool to estimate parameters and standard errors for logistic regression model. Bootstrap is a computer intensive method that can be used to estimate variability of estimators, estimate probabilities and quantile related to test statistics or to construct confidence intervals, explore the shape of distribution of estimators</vt:lpstr>
      <vt:lpstr>Bootstrapped svm: </vt:lpstr>
      <vt:lpstr>Conclusion:  The Sleep Health and Lifestyle Dataset is a comprehensive dataset that provides valuable insights into sleep patterns and daily habits  By svm ,logestric regression and K-NearestNeighbors(KNN) Bootstrapped Logistic Regression Bootstrapped svm </vt:lpstr>
      <vt:lpstr>This dataset provides a rich source of information for exploring the impact of various lifestyle factors on sleep health. Analyzing this data can yield valuable insights and assist in developing strategies to improve sleep quality and overall well-being.  </vt:lpstr>
      <vt:lpstr>Github.link: https://github.com/Saihasini/2203a52086-review2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Health and Lifestyle Dataset</dc:title>
  <dc:creator>Hasini Goundla</dc:creator>
  <cp:lastModifiedBy>Hasini Goundla</cp:lastModifiedBy>
  <cp:revision>4</cp:revision>
  <dcterms:created xsi:type="dcterms:W3CDTF">2023-09-24T20:00:32Z</dcterms:created>
  <dcterms:modified xsi:type="dcterms:W3CDTF">2023-11-05T18:47:21Z</dcterms:modified>
</cp:coreProperties>
</file>